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4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4" roundtripDataSignature="AMtx7mjxENMtb0zP/uJ4QTmQeNWtErKs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772C618-3531-4098-9C5D-A027A932F4B8}">
  <a:tblStyle styleId="{5772C618-3531-4098-9C5D-A027A932F4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49C7C2C-160C-4F7C-A3D4-A6B83F36862C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tcBdr/>
        <a:fill>
          <a:solidFill>
            <a:srgbClr val="E7F3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F3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14" autoAdjust="0"/>
  </p:normalViewPr>
  <p:slideViewPr>
    <p:cSldViewPr snapToGrid="0">
      <p:cViewPr varScale="1">
        <p:scale>
          <a:sx n="102" d="100"/>
          <a:sy n="102" d="100"/>
        </p:scale>
        <p:origin x="-18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74764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Приложението на бронходилататори също представлява осигуряване на проходимост на дихателните пътища.</a:t>
            </a:r>
            <a:endParaRPr/>
          </a:p>
        </p:txBody>
      </p:sp>
      <p:sp>
        <p:nvSpPr>
          <p:cNvPr id="299" name="Google Shape;299;p2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При пациент, който е интубиран и/или поставен на механична вентилация, начина на приложение на аерозолните препарати е особено важен.</a:t>
            </a:r>
            <a:endParaRPr/>
          </a:p>
        </p:txBody>
      </p:sp>
      <p:sp>
        <p:nvSpPr>
          <p:cNvPr id="314" name="Google Shape;314;p2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Ефективното лечение на белодробната инфекция, независимо от това по кой от изброените начини ще става води до подобрена проходимост на дихателните пътища, вентилация и намалена работа на дишането.</a:t>
            </a:r>
            <a:endParaRPr/>
          </a:p>
        </p:txBody>
      </p:sp>
      <p:sp>
        <p:nvSpPr>
          <p:cNvPr id="331" name="Google Shape;331;p2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Помпената дисфункция/недостатъчност води до нарушена перфузия и разпределение на съотношението вентилация/перфузия. Стандартните и неконвенционални терапевтични методики могат да подобрят дишането.</a:t>
            </a:r>
            <a:endParaRPr/>
          </a:p>
        </p:txBody>
      </p:sp>
      <p:sp>
        <p:nvSpPr>
          <p:cNvPr id="339" name="Google Shape;339;p2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" name="Google Shape;37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dirty="0" smtClean="0"/>
              <a:t>Налягането на кислорода намалява с </a:t>
            </a:r>
            <a:r>
              <a:rPr lang="en-US" altLang="bg-BG" dirty="0" smtClean="0"/>
              <a:t>10-</a:t>
            </a:r>
            <a:r>
              <a:rPr lang="bg-BG" altLang="bg-BG" dirty="0" smtClean="0"/>
              <a:t>15 </a:t>
            </a:r>
            <a:r>
              <a:rPr lang="en-US" altLang="bg-BG" dirty="0" smtClean="0"/>
              <a:t>mmHg </a:t>
            </a:r>
            <a:r>
              <a:rPr lang="bg-BG" altLang="bg-BG" dirty="0" smtClean="0"/>
              <a:t>всеки 1000 </a:t>
            </a:r>
            <a:r>
              <a:rPr lang="en-US" altLang="bg-BG" dirty="0" smtClean="0"/>
              <a:t>m </a:t>
            </a:r>
            <a:r>
              <a:rPr lang="bg-BG" altLang="bg-BG" dirty="0" smtClean="0"/>
              <a:t>надморска височина.</a:t>
            </a:r>
            <a:endParaRPr lang="en-US" altLang="bg-BG" dirty="0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E0A435-75C0-488A-BB91-AAC04190E5E9}" type="slidenum">
              <a:rPr lang="en-US" altLang="bg-BG" sz="1200" b="0" smtClean="0">
                <a:latin typeface="Times New Roman" pitchFamily="18" charset="0"/>
              </a:rPr>
              <a:pPr/>
              <a:t>38</a:t>
            </a:fld>
            <a:endParaRPr lang="en-US" altLang="bg-BG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При каузалното лечение се насочваме към отстраняване на причината, довела до ОДН:</a:t>
            </a:r>
            <a:endParaRPr/>
          </a:p>
          <a:p>
            <a:pPr marL="0" lvl="0" indent="-762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bg-BG"/>
              <a:t> При пневмония – антибиотично лечение;</a:t>
            </a:r>
            <a:endParaRPr/>
          </a:p>
          <a:p>
            <a:pPr marL="0" lvl="0" indent="-762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bg-BG"/>
              <a:t> При пневмоторакс – дрениране на плевралната кухина;</a:t>
            </a:r>
            <a:endParaRPr/>
          </a:p>
          <a:p>
            <a:pPr marL="0" lvl="0" indent="-762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bg-BG"/>
              <a:t> При белодробен оток – лечение на помпената недостатъчност.</a:t>
            </a:r>
            <a:endParaRPr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g-BG"/>
              <a:t>Целта на субституиращото лечение е да се поддържа нормален газообмен и оттам нормална функция на органите и системите на  организма. Насоките са:</a:t>
            </a:r>
            <a:endParaRPr/>
          </a:p>
          <a:p>
            <a:pPr marL="0" lvl="0" indent="-762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bg-BG"/>
              <a:t> Корекция на хипоксемията;</a:t>
            </a:r>
            <a:endParaRPr/>
          </a:p>
          <a:p>
            <a:pPr marL="0" lvl="0" indent="-762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bg-BG"/>
              <a:t> Корекция на хиперкарбията (хиповентилацията).</a:t>
            </a:r>
            <a:endParaRPr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/>
          </a:p>
        </p:txBody>
      </p:sp>
      <p:sp>
        <p:nvSpPr>
          <p:cNvPr id="152" name="Google Shape;152;p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0" name="Google Shape;430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4" name="Google Shape;574;p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Счита се, че с кислородните очила не може да се подава висок дебит кислород, поради ограничеността на самия физиологичен газов резервоар, какъвто в случая се явява орофарингеалното пространство.</a:t>
            </a:r>
            <a:endParaRPr/>
          </a:p>
        </p:txBody>
      </p:sp>
      <p:sp>
        <p:nvSpPr>
          <p:cNvPr id="575" name="Google Shape;575;p5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Естествено ОДН представлява стрес за организма. Неговата кислородна консумация е много по-висока, поради катехоламиновия отговор и висока работа на дишането, водеща изискваща повече кислород и отделяща повече въглероден диоксид.</a:t>
            </a:r>
            <a:endParaRPr dirty="0"/>
          </a:p>
        </p:txBody>
      </p:sp>
      <p:sp>
        <p:nvSpPr>
          <p:cNvPr id="167" name="Google Shape;167;p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4" name="Google Shape;60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0" y="803275"/>
            <a:ext cx="4256088" cy="3192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5" name="Google Shape;605;p61:notes"/>
          <p:cNvSpPr txBox="1">
            <a:spLocks noGrp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При пациенти с ОДН, дължаща се предимно на увеличен шънт, CPAP може да подобри оксигенацията драматично с разгъване и поддържане отворени на колабиралите белодробни алвеоли.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1" name="Google Shape;631;p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HFOT – High Flow Oxygen Therapy</a:t>
            </a:r>
            <a:endParaRPr/>
          </a:p>
        </p:txBody>
      </p:sp>
      <p:sp>
        <p:nvSpPr>
          <p:cNvPr id="632" name="Google Shape;632;p6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65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9" name="Google Shape;639;p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6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66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0" name="Google Shape;650;p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Точната инспираторна фракция на кислорода варира в зависимост от дихателната честота, дихателния обем, минутната вентилация и типа дишане.</a:t>
            </a:r>
            <a:endParaRPr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6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6" name="Google Shape;656;p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Точната инспираторна фракция на кислорода варира в зависимост от дихателната честота, дихателния обем, минутната вентилация и типа дишане.</a:t>
            </a:r>
            <a:endParaRPr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6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Особено важно е рано да се прецени каква е точната причина за ОДН. Няма смисъл ние да лекуваме ДН, предизвикана от нарушена проходими на дихателните пътища с подаване на кислород, без да сме осигурили ефективна възможност за достигане на кислорода до алвеолите (осигурили проходимост на ДП).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bg-BG"/>
              <a:t>Ако при една хиперкарбична ДН лекуваме хипоксeмията, без да коригираме хиперкапнията (с механична вентилация), резултатите ще са трагични.</a:t>
            </a:r>
            <a:endParaRPr/>
          </a:p>
        </p:txBody>
      </p:sp>
      <p:sp>
        <p:nvSpPr>
          <p:cNvPr id="175" name="Google Shape;175;p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70" name="Google Shape;670;p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Noto Sans Symbols"/>
              <a:buNone/>
            </a:pPr>
            <a:r>
              <a:rPr lang="bg-BG" b="1">
                <a:solidFill>
                  <a:srgbClr val="FF0000"/>
                </a:solidFill>
              </a:rPr>
              <a:t>DO</a:t>
            </a:r>
            <a:r>
              <a:rPr lang="bg-BG" b="1" baseline="-25000">
                <a:solidFill>
                  <a:srgbClr val="FF0000"/>
                </a:solidFill>
              </a:rPr>
              <a:t>2</a:t>
            </a:r>
            <a:r>
              <a:rPr lang="bg-BG" b="1">
                <a:solidFill>
                  <a:srgbClr val="FF0000"/>
                </a:solidFill>
              </a:rPr>
              <a:t> </a:t>
            </a:r>
            <a:r>
              <a:rPr lang="bg-BG"/>
              <a:t>- Кислородна доставка - 600 ml/m</a:t>
            </a:r>
            <a:r>
              <a:rPr lang="bg-BG" baseline="30000"/>
              <a:t>2</a:t>
            </a:r>
            <a:r>
              <a:rPr lang="bg-BG"/>
              <a:t>/min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Noto Sans Symbols"/>
              <a:buNone/>
            </a:pPr>
            <a:r>
              <a:rPr lang="bg-BG" b="1">
                <a:solidFill>
                  <a:srgbClr val="FF0000"/>
                </a:solidFill>
              </a:rPr>
              <a:t>VO</a:t>
            </a:r>
            <a:r>
              <a:rPr lang="bg-BG" b="1" baseline="-25000">
                <a:solidFill>
                  <a:srgbClr val="FF0000"/>
                </a:solidFill>
              </a:rPr>
              <a:t>2</a:t>
            </a:r>
            <a:r>
              <a:rPr lang="bg-BG"/>
              <a:t> - Кислородна консумация  - 115-165 ml/m</a:t>
            </a:r>
            <a:r>
              <a:rPr lang="bg-BG" baseline="30000"/>
              <a:t>2</a:t>
            </a:r>
            <a:r>
              <a:rPr lang="bg-BG"/>
              <a:t>/min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Noto Sans Symbols"/>
              <a:buNone/>
            </a:pPr>
            <a:r>
              <a:rPr lang="bg-BG" b="1">
                <a:solidFill>
                  <a:srgbClr val="FF0000"/>
                </a:solidFill>
              </a:rPr>
              <a:t>ExO</a:t>
            </a:r>
            <a:r>
              <a:rPr lang="bg-BG" b="1" baseline="-25000">
                <a:solidFill>
                  <a:srgbClr val="FF0000"/>
                </a:solidFill>
              </a:rPr>
              <a:t>2</a:t>
            </a:r>
            <a:r>
              <a:rPr lang="bg-BG"/>
              <a:t> - Кислородна екстракция - 22-33%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Noto Sans Symbols"/>
              <a:buNone/>
            </a:pPr>
            <a:r>
              <a:rPr lang="bg-BG" b="1">
                <a:solidFill>
                  <a:srgbClr val="FF0000"/>
                </a:solidFill>
              </a:rPr>
              <a:t>CaO</a:t>
            </a:r>
            <a:r>
              <a:rPr lang="bg-BG" b="1" baseline="-25000">
                <a:solidFill>
                  <a:srgbClr val="FF0000"/>
                </a:solidFill>
              </a:rPr>
              <a:t>2</a:t>
            </a:r>
            <a:r>
              <a:rPr lang="bg-BG"/>
              <a:t> - Кислородно съдържание - 17-20 vol%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Noto Sans Symbols"/>
              <a:buNone/>
            </a:pPr>
            <a:r>
              <a:rPr lang="bg-BG" b="1">
                <a:solidFill>
                  <a:srgbClr val="FF0000"/>
                </a:solidFill>
              </a:rPr>
              <a:t>C(a-v)O</a:t>
            </a:r>
            <a:r>
              <a:rPr lang="bg-BG" b="1" baseline="-25000">
                <a:solidFill>
                  <a:srgbClr val="FF0000"/>
                </a:solidFill>
              </a:rPr>
              <a:t>2</a:t>
            </a:r>
            <a:r>
              <a:rPr lang="bg-BG"/>
              <a:t> - Артерио-венозна разлика - 4 vol%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Noto Sans Symbols"/>
              <a:buNone/>
            </a:pPr>
            <a:r>
              <a:rPr lang="bg-BG" b="1">
                <a:solidFill>
                  <a:srgbClr val="FF0000"/>
                </a:solidFill>
              </a:rPr>
              <a:t>CI </a:t>
            </a:r>
            <a:r>
              <a:rPr lang="bg-BG"/>
              <a:t>- Сърдечен индекс - 2.5 - 4.5 l/m</a:t>
            </a:r>
            <a:r>
              <a:rPr lang="bg-BG" baseline="30000"/>
              <a:t>2</a:t>
            </a:r>
            <a:r>
              <a:rPr lang="bg-BG"/>
              <a:t>/min</a:t>
            </a:r>
            <a:endParaRPr b="1" baseline="-25000">
              <a:solidFill>
                <a:srgbClr val="FF0000"/>
              </a:solidFill>
            </a:endParaRPr>
          </a:p>
        </p:txBody>
      </p:sp>
      <p:sp>
        <p:nvSpPr>
          <p:cNvPr id="671" name="Google Shape;671;p6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70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7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2" name="Google Shape;702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0" y="803275"/>
            <a:ext cx="4256088" cy="3192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3" name="Google Shape;703;p73:notes"/>
          <p:cNvSpPr txBox="1">
            <a:spLocks noGrp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Решението за провеждане на механична вентилация, наистина и комплексно, като не могат да се установят точно определени правила.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0" name="Google Shape;710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0" y="803275"/>
            <a:ext cx="4256088" cy="3192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1" name="Google Shape;711;p74:notes"/>
          <p:cNvSpPr txBox="1">
            <a:spLocks noGrp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Налице са клинични белези (изпотяване, степенни промени в съзнанието, тираж) за манифестна дихателна недостатъчност, налагаща провеждането на механична вентилация.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7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0" name="Google Shape;72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0" y="803275"/>
            <a:ext cx="4256088" cy="3192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1" name="Google Shape;721;p75:notes"/>
          <p:cNvSpPr txBox="1">
            <a:spLocks noGrp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Пациенти с ниски коронарни резерви трябва да бъдат поставени на механична вентилация възможно най-рано.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7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8" name="Google Shape;728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0" y="803275"/>
            <a:ext cx="4256088" cy="3192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9" name="Google Shape;729;p76:notes"/>
          <p:cNvSpPr txBox="1">
            <a:spLocks noGrp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Винаги е необходимо да се отчитат правилно рисковете от провеждане на механична вентилация.</a:t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На базата на непрекъснатото мониториране на количествените нарушения в дишането и най-вече на артериалните газове, ние изграждаме своята терапевтична стратегия и проверяваме нейната ефективност.</a:t>
            </a:r>
            <a:endParaRPr/>
          </a:p>
        </p:txBody>
      </p:sp>
      <p:sp>
        <p:nvSpPr>
          <p:cNvPr id="183" name="Google Shape;183;p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8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Дихателната недостатъчност от една страна води до нарушения в газообмена и нарушава нормалната функция на всички органи и системи на организма. От друга страна лечението на помпената недостатъчност (чрез нарушения в перфузията), степенните нарушения в съзнанието водят до подобрение.</a:t>
            </a:r>
            <a:endParaRPr/>
          </a:p>
        </p:txBody>
      </p:sp>
      <p:sp>
        <p:nvSpPr>
          <p:cNvPr id="191" name="Google Shape;191;p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2400"/>
            </a:lvl2pPr>
            <a:lvl3pPr marL="1371600" lvl="2" indent="-36830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88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97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75" name="Google Shape;75;p9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9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80" name="Google Shape;80;p9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9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82" name="Google Shape;82;p98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84" name="Google Shape;84;p9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33528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Arial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88" name="Google Shape;88;p9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72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99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91" name="Google Shape;91;p9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0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72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100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0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98" name="Google Shape;98;p10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2" name="Google Shape;102;p101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104" name="Google Shape;104;p10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8" name="Google Shape;108;p102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0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110" name="Google Shape;110;p10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DIAGRAM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03"/>
          <p:cNvSpPr>
            <a:spLocks noGrp="1"/>
          </p:cNvSpPr>
          <p:nvPr>
            <p:ph type="dgm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•"/>
              <a:defRPr sz="3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Arial"/>
              <a:buChar char="•"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03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0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116" name="Google Shape;116;p10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0" name="Google Shape;120;p10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1" name="Google Shape;121;p104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2" name="Google Shape;122;p104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3" name="Google Shape;123;p104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0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125" name="Google Shape;125;p10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9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9" name="Google Shape;29;p9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90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32" name="Google Shape;32;p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9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" name="Google Shape;37;p91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" name="Google Shape;38;p91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40" name="Google Shape;40;p9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4" name="Google Shape;44;p9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5" name="Google Shape;45;p92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6" name="Google Shape;46;p92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48" name="Google Shape;48;p9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2" name="Google Shape;52;p9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3" name="Google Shape;53;p93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55" name="Google Shape;55;p9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4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59" name="Google Shape;59;p9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5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2" name="Google Shape;62;p95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64" name="Google Shape;64;p9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6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69" name="Google Shape;69;p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7" descr="lu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•"/>
              <a:defRPr sz="3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Arial"/>
              <a:buChar char="•"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7"/>
          <p:cNvSpPr txBox="1">
            <a:spLocks noGrp="1"/>
          </p:cNvSpPr>
          <p:nvPr>
            <p:ph type="ftr" idx="11"/>
          </p:nvPr>
        </p:nvSpPr>
        <p:spPr>
          <a:xfrm>
            <a:off x="2771775" y="6245225"/>
            <a:ext cx="3671888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15" name="Google Shape;15;p8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oleObject" Target="../embeddings/oleObject6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4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Nobel Prize in Medicine 2019 Awarded for their discoveries on how cells sense oxygen and adapt to it</a:t>
            </a:r>
            <a:endParaRPr sz="3200"/>
          </a:p>
        </p:txBody>
      </p:sp>
      <p:sp>
        <p:nvSpPr>
          <p:cNvPr id="131" name="Google Shape;131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1</a:t>
            </a:fld>
            <a:endParaRPr/>
          </a:p>
        </p:txBody>
      </p:sp>
      <p:pic>
        <p:nvPicPr>
          <p:cNvPr id="132" name="Google Shape;132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960"/>
          <a:stretch/>
        </p:blipFill>
        <p:spPr>
          <a:xfrm>
            <a:off x="675518" y="2132856"/>
            <a:ext cx="7760895" cy="2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323528" y="5013176"/>
            <a:ext cx="30243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Sir Peter J. Ratcliffe, FMedSci, of Oxford University in UK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3275859" y="5013176"/>
            <a:ext cx="30243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Gregg Semenza, MD, PhD,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Johns Hopkins University in Baltimore, Maryland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5868144" y="4941168"/>
            <a:ext cx="24482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William G. Kaelin, MD, of Harvard University, Boston, Massachusetts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10"/>
          <p:cNvCxnSpPr/>
          <p:nvPr/>
        </p:nvCxnSpPr>
        <p:spPr>
          <a:xfrm>
            <a:off x="3276600" y="3644900"/>
            <a:ext cx="863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10"/>
          <p:cNvCxnSpPr/>
          <p:nvPr/>
        </p:nvCxnSpPr>
        <p:spPr>
          <a:xfrm>
            <a:off x="3276600" y="4437063"/>
            <a:ext cx="158273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Google Shape;203;p10"/>
          <p:cNvCxnSpPr/>
          <p:nvPr/>
        </p:nvCxnSpPr>
        <p:spPr>
          <a:xfrm>
            <a:off x="4859338" y="3500438"/>
            <a:ext cx="100806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204" name="Google Shape;204;p10"/>
          <p:cNvCxnSpPr/>
          <p:nvPr/>
        </p:nvCxnSpPr>
        <p:spPr>
          <a:xfrm>
            <a:off x="4859338" y="3716338"/>
            <a:ext cx="936625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205" name="Google Shape;205;p10"/>
          <p:cNvCxnSpPr/>
          <p:nvPr/>
        </p:nvCxnSpPr>
        <p:spPr>
          <a:xfrm>
            <a:off x="4859338" y="4724400"/>
            <a:ext cx="1152525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206" name="Google Shape;206;p10"/>
          <p:cNvCxnSpPr/>
          <p:nvPr/>
        </p:nvCxnSpPr>
        <p:spPr>
          <a:xfrm>
            <a:off x="3059113" y="2852738"/>
            <a:ext cx="108108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b="0"/>
              <a:t>Нарушения в газообмена</a:t>
            </a:r>
            <a:endParaRPr/>
          </a:p>
        </p:txBody>
      </p:sp>
      <p:sp>
        <p:nvSpPr>
          <p:cNvPr id="208" name="Google Shape;208;p10"/>
          <p:cNvSpPr txBox="1"/>
          <p:nvPr/>
        </p:nvSpPr>
        <p:spPr>
          <a:xfrm>
            <a:off x="1908175" y="2462213"/>
            <a:ext cx="1184275" cy="822325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Airway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1908175" y="3259138"/>
            <a:ext cx="1606550" cy="822325"/>
          </a:xfrm>
          <a:prstGeom prst="rect">
            <a:avLst/>
          </a:prstGeom>
          <a:solidFill>
            <a:srgbClr val="0066FF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Breathing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1908175" y="4076700"/>
            <a:ext cx="1774825" cy="822325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Circulation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10"/>
          <p:cNvCxnSpPr/>
          <p:nvPr/>
        </p:nvCxnSpPr>
        <p:spPr>
          <a:xfrm>
            <a:off x="4140200" y="2852738"/>
            <a:ext cx="0" cy="79216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10"/>
          <p:cNvCxnSpPr/>
          <p:nvPr/>
        </p:nvCxnSpPr>
        <p:spPr>
          <a:xfrm>
            <a:off x="4140200" y="3213100"/>
            <a:ext cx="71913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Google Shape;213;p10"/>
          <p:cNvCxnSpPr/>
          <p:nvPr/>
        </p:nvCxnSpPr>
        <p:spPr>
          <a:xfrm>
            <a:off x="4859338" y="2492375"/>
            <a:ext cx="0" cy="100806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Google Shape;214;p10"/>
          <p:cNvCxnSpPr/>
          <p:nvPr/>
        </p:nvCxnSpPr>
        <p:spPr>
          <a:xfrm>
            <a:off x="4859338" y="2492375"/>
            <a:ext cx="100806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215" name="Google Shape;215;p10"/>
          <p:cNvSpPr txBox="1"/>
          <p:nvPr/>
        </p:nvSpPr>
        <p:spPr>
          <a:xfrm>
            <a:off x="5703888" y="2224088"/>
            <a:ext cx="2011362" cy="4572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66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Вентилация</a:t>
            </a:r>
            <a:endParaRPr/>
          </a:p>
        </p:txBody>
      </p:sp>
      <p:sp>
        <p:nvSpPr>
          <p:cNvPr id="216" name="Google Shape;216;p10"/>
          <p:cNvSpPr txBox="1"/>
          <p:nvPr/>
        </p:nvSpPr>
        <p:spPr>
          <a:xfrm>
            <a:off x="5678488" y="3375025"/>
            <a:ext cx="2565400" cy="4572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Оксигенация</a:t>
            </a:r>
            <a:endParaRPr/>
          </a:p>
        </p:txBody>
      </p:sp>
      <p:sp>
        <p:nvSpPr>
          <p:cNvPr id="217" name="Google Shape;217;p10"/>
          <p:cNvSpPr txBox="1"/>
          <p:nvPr/>
        </p:nvSpPr>
        <p:spPr>
          <a:xfrm>
            <a:off x="5795963" y="4508500"/>
            <a:ext cx="1711325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Перфузия</a:t>
            </a:r>
            <a:endParaRPr/>
          </a:p>
        </p:txBody>
      </p:sp>
      <p:cxnSp>
        <p:nvCxnSpPr>
          <p:cNvPr id="218" name="Google Shape;218;p10"/>
          <p:cNvCxnSpPr/>
          <p:nvPr/>
        </p:nvCxnSpPr>
        <p:spPr>
          <a:xfrm>
            <a:off x="4859338" y="3716338"/>
            <a:ext cx="0" cy="100806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b="0"/>
              <a:t>Диагноза</a:t>
            </a:r>
            <a:endParaRPr/>
          </a:p>
        </p:txBody>
      </p:sp>
      <p:sp>
        <p:nvSpPr>
          <p:cNvPr id="225" name="Google Shape;225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848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 sz="2400"/>
              <a:t>Вижте дали има: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 sz="2400"/>
              <a:t>Дихателни движения на гръдния кош и корема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 sz="2400"/>
              <a:t>Парадоксални движения</a:t>
            </a:r>
            <a:r>
              <a:rPr lang="bg-BG" sz="2400">
                <a:solidFill>
                  <a:srgbClr val="333399"/>
                </a:solidFill>
              </a:rPr>
              <a:t> на гръдния кош</a:t>
            </a:r>
            <a:endParaRPr sz="240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 sz="2400"/>
              <a:t>Тираж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 sz="2400"/>
              <a:t>Цианоза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 sz="2400"/>
              <a:t>Диспнея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Диагноза</a:t>
            </a:r>
            <a:endParaRPr/>
          </a:p>
        </p:txBody>
      </p:sp>
      <p:sp>
        <p:nvSpPr>
          <p:cNvPr id="232" name="Google Shape;232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Слушайте: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Инспираторен стридор – проблем в ГДП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Експираторен стридор – проблем в ДДП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Бълбукане – течности в ГДП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Хъркане – фаринкс и меко небце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Грачене/кукуригане - ларинкс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Почувствайте: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Излизане на топъл въздух от устата или носа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Осигуряване на проходимост на  ГДП</a:t>
            </a:r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Прийом на Esmarch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Дигитална ревизия на устната кухина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Поставяне на  въздуховод: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Назофарингеален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Орофарингеален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Ендотрахеална интубация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Поставяне на ларингеална маска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b="0"/>
              <a:t>Осигуряване на проходимост на  ДДП</a:t>
            </a:r>
            <a:endParaRPr/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1"/>
          </p:nvPr>
        </p:nvSpPr>
        <p:spPr>
          <a:xfrm>
            <a:off x="714375" y="1857375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 sz="2400"/>
              <a:t>Кониотомия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 sz="2400"/>
              <a:t>Трахеотомия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 sz="2400"/>
              <a:t>Бронхоскопия</a:t>
            </a:r>
            <a:endParaRPr/>
          </a:p>
        </p:txBody>
      </p:sp>
      <p:pic>
        <p:nvPicPr>
          <p:cNvPr id="247" name="Google Shape;24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056" y="1988840"/>
            <a:ext cx="2952750" cy="3400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b="0"/>
              <a:t>Кониотомия</a:t>
            </a:r>
            <a:endParaRPr/>
          </a:p>
        </p:txBody>
      </p:sp>
      <p:graphicFrame>
        <p:nvGraphicFramePr>
          <p:cNvPr id="254" name="Google Shape;254;p15"/>
          <p:cNvGraphicFramePr/>
          <p:nvPr/>
        </p:nvGraphicFramePr>
        <p:xfrm>
          <a:off x="755650" y="1700213"/>
          <a:ext cx="604837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6048375" imgH="4752975" progId="SmartDraw.2">
                  <p:embed/>
                </p:oleObj>
              </mc:Choice>
              <mc:Fallback>
                <p:oleObj r:id="rId4" imgW="6048375" imgH="4752975" progId="SmartDraw.2">
                  <p:embed/>
                  <p:pic>
                    <p:nvPicPr>
                      <p:cNvPr id="254" name="Google Shape;254;p15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755650" y="1700213"/>
                        <a:ext cx="6048375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" name="Google Shape;255;p15"/>
          <p:cNvGraphicFramePr/>
          <p:nvPr/>
        </p:nvGraphicFramePr>
        <p:xfrm>
          <a:off x="6516688" y="1303338"/>
          <a:ext cx="1987550" cy="298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6" imgW="1987550" imgH="2989262" progId="SmartDraw.2">
                  <p:embed/>
                </p:oleObj>
              </mc:Choice>
              <mc:Fallback>
                <p:oleObj r:id="rId6" imgW="1987550" imgH="2989262" progId="SmartDraw.2">
                  <p:embed/>
                  <p:pic>
                    <p:nvPicPr>
                      <p:cNvPr id="255" name="Google Shape;255;p1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6516688" y="1303338"/>
                        <a:ext cx="1987550" cy="298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b="0"/>
              <a:t>Кониотомия</a:t>
            </a:r>
            <a:endParaRPr/>
          </a:p>
        </p:txBody>
      </p:sp>
      <p:graphicFrame>
        <p:nvGraphicFramePr>
          <p:cNvPr id="262" name="Google Shape;262;p16"/>
          <p:cNvGraphicFramePr/>
          <p:nvPr/>
        </p:nvGraphicFramePr>
        <p:xfrm>
          <a:off x="1908175" y="1844675"/>
          <a:ext cx="511175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5111750" imgH="3438525" progId="SmartDraw.2">
                  <p:embed/>
                </p:oleObj>
              </mc:Choice>
              <mc:Fallback>
                <p:oleObj r:id="rId4" imgW="5111750" imgH="3438525" progId="SmartDraw.2">
                  <p:embed/>
                  <p:pic>
                    <p:nvPicPr>
                      <p:cNvPr id="262" name="Google Shape;262;p16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908175" y="1844675"/>
                        <a:ext cx="5111750" cy="3438525"/>
                      </a:xfrm>
                      <a:prstGeom prst="rect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Трахеотомия</a:t>
            </a:r>
            <a:endParaRPr/>
          </a:p>
        </p:txBody>
      </p:sp>
      <p:pic>
        <p:nvPicPr>
          <p:cNvPr id="269" name="Google Shape;26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1628775"/>
            <a:ext cx="7478713" cy="42481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Перкутанна трахеостома</a:t>
            </a:r>
            <a:endParaRPr/>
          </a:p>
        </p:txBody>
      </p:sp>
      <p:pic>
        <p:nvPicPr>
          <p:cNvPr id="276" name="Google Shape;276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56816" y="1628775"/>
            <a:ext cx="1870968" cy="1905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77" name="Google Shape;27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275856" y="1628775"/>
            <a:ext cx="1872208" cy="1905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78" name="Google Shape;27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40151" y="1668016"/>
            <a:ext cx="2161121" cy="1905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79" name="Google Shape;27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55576" y="4076700"/>
            <a:ext cx="1872208" cy="1905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80" name="Google Shape;280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275856" y="4076700"/>
            <a:ext cx="1944216" cy="1905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81" name="Google Shape;281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04198" y="3933825"/>
            <a:ext cx="1997075" cy="20478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Фибробронхоскоп</a:t>
            </a:r>
            <a:endParaRPr/>
          </a:p>
        </p:txBody>
      </p:sp>
      <p:pic>
        <p:nvPicPr>
          <p:cNvPr id="288" name="Google Shape;288;p19" descr="SAVE00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014" t="5988" r="580" b="2157"/>
          <a:stretch/>
        </p:blipFill>
        <p:spPr>
          <a:xfrm>
            <a:off x="2987675" y="1989138"/>
            <a:ext cx="3455988" cy="33115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107504" y="2286000"/>
            <a:ext cx="864096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b="0"/>
              <a:t>ОСТРА ДИХАТЕЛНА</a:t>
            </a:r>
            <a:br>
              <a:rPr lang="bg-BG" sz="3200" b="0"/>
            </a:br>
            <a:r>
              <a:rPr lang="bg-BG" sz="3200" b="0"/>
              <a:t>НЕДОСТАТЪЧНОСТ</a:t>
            </a:r>
            <a:br>
              <a:rPr lang="bg-BG" sz="3200" b="0"/>
            </a:br>
            <a:r>
              <a:rPr lang="bg-BG" sz="3200" b="0"/>
              <a:t>ЛЕЧЕНИЕ</a:t>
            </a:r>
            <a:endParaRPr sz="3200" b="0"/>
          </a:p>
        </p:txBody>
      </p:sp>
      <p:sp>
        <p:nvSpPr>
          <p:cNvPr id="141" name="Google Shape;141;p2"/>
          <p:cNvSpPr txBox="1"/>
          <p:nvPr/>
        </p:nvSpPr>
        <p:spPr>
          <a:xfrm>
            <a:off x="1935211" y="4667250"/>
            <a:ext cx="49148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доцент д-р Господин ДИМОВ, дм</a:t>
            </a:r>
            <a:endParaRPr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Фибробронхоскопия</a:t>
            </a:r>
            <a:endParaRPr/>
          </a:p>
        </p:txBody>
      </p:sp>
      <p:pic>
        <p:nvPicPr>
          <p:cNvPr id="295" name="Google Shape;295;p20" descr="SAVE00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780" t="1854"/>
          <a:stretch/>
        </p:blipFill>
        <p:spPr>
          <a:xfrm>
            <a:off x="2771775" y="1628775"/>
            <a:ext cx="3676650" cy="378301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Лечение на бронхиалната обструкция</a:t>
            </a:r>
            <a:endParaRPr/>
          </a:p>
        </p:txBody>
      </p:sp>
      <p:sp>
        <p:nvSpPr>
          <p:cNvPr id="303" name="Google Shape;30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Бронходилататори: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Бета - 2 миметици:</a:t>
            </a:r>
            <a:endParaRPr/>
          </a:p>
          <a:p>
            <a:pPr marL="114300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bg-BG"/>
              <a:t>Salbutamol</a:t>
            </a:r>
            <a:endParaRPr/>
          </a:p>
          <a:p>
            <a:pPr marL="114300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bg-BG"/>
              <a:t>Terbutaline (Bricanyl)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Орципреналинови производни:</a:t>
            </a:r>
            <a:endParaRPr/>
          </a:p>
          <a:p>
            <a:pPr marL="114300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bg-BG"/>
              <a:t>Asthmopent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Антихолинергични:</a:t>
            </a:r>
            <a:endParaRPr/>
          </a:p>
          <a:p>
            <a:pPr marL="114300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bg-BG"/>
              <a:t>Atrovent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Лечение на бронхиалната обструкция</a:t>
            </a:r>
            <a:endParaRPr/>
          </a:p>
        </p:txBody>
      </p:sp>
      <p:sp>
        <p:nvSpPr>
          <p:cNvPr id="310" name="Google Shape;310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Метилксантинови:</a:t>
            </a:r>
            <a:endParaRPr/>
          </a:p>
          <a:p>
            <a:pPr marL="114300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bg-BG"/>
              <a:t>Theophylline</a:t>
            </a:r>
            <a:endParaRPr/>
          </a:p>
          <a:p>
            <a:pPr marL="114300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bg-BG"/>
              <a:t>Novphylline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Кортикостероиди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Диуретици?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Магнезиев сулфат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Инхалационни анестетици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Приложение на бронходилататори</a:t>
            </a:r>
            <a:endParaRPr/>
          </a:p>
        </p:txBody>
      </p:sp>
      <p:pic>
        <p:nvPicPr>
          <p:cNvPr id="318" name="Google Shape;31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3" y="1628775"/>
            <a:ext cx="3397250" cy="42354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b="0"/>
              <a:t>Лечение на бронхиалната обструкция</a:t>
            </a:r>
            <a:endParaRPr/>
          </a:p>
        </p:txBody>
      </p:sp>
      <p:sp>
        <p:nvSpPr>
          <p:cNvPr id="325" name="Google Shape;325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153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 sz="2400"/>
              <a:t>Подпомагане на бронхиалния дренаж: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 sz="2400"/>
              <a:t>Рехидратация?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 sz="2400"/>
              <a:t>Мукосекретолитици:</a:t>
            </a:r>
            <a:endParaRPr/>
          </a:p>
          <a:p>
            <a:pPr marL="114300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bg-BG" sz="2200"/>
              <a:t>N-acetylcystein</a:t>
            </a:r>
            <a:endParaRPr sz="2200"/>
          </a:p>
          <a:p>
            <a:pPr marL="114300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bg-BG" sz="2200"/>
              <a:t>Erdosteine</a:t>
            </a:r>
            <a:endParaRPr sz="220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 sz="2400"/>
              <a:t>Физиотерапия и рехабилитация</a:t>
            </a:r>
            <a:endParaRPr/>
          </a:p>
        </p:txBody>
      </p:sp>
      <p:graphicFrame>
        <p:nvGraphicFramePr>
          <p:cNvPr id="326" name="Google Shape;326;p24"/>
          <p:cNvGraphicFramePr/>
          <p:nvPr/>
        </p:nvGraphicFramePr>
        <p:xfrm>
          <a:off x="6572250" y="4509913"/>
          <a:ext cx="1709738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4" imgW="1709738" imgH="2303463" progId="SmartDraw.2">
                  <p:embed/>
                </p:oleObj>
              </mc:Choice>
              <mc:Fallback>
                <p:oleObj r:id="rId4" imgW="1709738" imgH="2303463" progId="SmartDraw.2">
                  <p:embed/>
                  <p:pic>
                    <p:nvPicPr>
                      <p:cNvPr id="326" name="Google Shape;326;p24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6572250" y="4509913"/>
                        <a:ext cx="1709738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" name="Google Shape;327;p24"/>
          <p:cNvGraphicFramePr/>
          <p:nvPr/>
        </p:nvGraphicFramePr>
        <p:xfrm>
          <a:off x="4344988" y="4508326"/>
          <a:ext cx="17272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6" imgW="1727200" imgH="2305050" progId="SmartDraw.2">
                  <p:embed/>
                </p:oleObj>
              </mc:Choice>
              <mc:Fallback>
                <p:oleObj r:id="rId6" imgW="1727200" imgH="2305050" progId="SmartDraw.2">
                  <p:embed/>
                  <p:pic>
                    <p:nvPicPr>
                      <p:cNvPr id="327" name="Google Shape;327;p2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4344988" y="4508326"/>
                        <a:ext cx="17272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b="0"/>
              <a:t>Лечение на инфекцията</a:t>
            </a:r>
            <a:endParaRPr/>
          </a:p>
        </p:txBody>
      </p:sp>
      <p:sp>
        <p:nvSpPr>
          <p:cNvPr id="335" name="Google Shape;335;p25"/>
          <p:cNvSpPr txBox="1">
            <a:spLocks noGrp="1"/>
          </p:cNvSpPr>
          <p:nvPr>
            <p:ph type="body" idx="1"/>
          </p:nvPr>
        </p:nvSpPr>
        <p:spPr>
          <a:xfrm>
            <a:off x="285750" y="1600200"/>
            <a:ext cx="803066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 sz="2400"/>
              <a:t>Провеждане на емпирична антибиотична терапия.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 sz="2400"/>
              <a:t>Провеждане на калкулирана антибиотична терапия.</a:t>
            </a:r>
            <a:endParaRPr sz="240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 sz="2400"/>
              <a:t>Оперативно премахване на източника на инфекция.</a:t>
            </a:r>
            <a:endParaRPr/>
          </a:p>
          <a:p>
            <a:pPr marL="0" lvl="0" indent="355600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355600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bg-BG" sz="2400"/>
              <a:t>Ефективното лечение на белодробната инфекция, независимо от това по кой от изброените начини ще става, води до подобрена проходимост на дихателните пътища, вентилация и намалена работа на дишането.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b="0"/>
              <a:t>Лечение на помпената дисфункция</a:t>
            </a:r>
            <a:endParaRPr/>
          </a:p>
        </p:txBody>
      </p:sp>
      <p:sp>
        <p:nvSpPr>
          <p:cNvPr id="343" name="Google Shape;343;p26"/>
          <p:cNvSpPr txBox="1">
            <a:spLocks noGrp="1"/>
          </p:cNvSpPr>
          <p:nvPr>
            <p:ph type="body" idx="1"/>
          </p:nvPr>
        </p:nvSpPr>
        <p:spPr>
          <a:xfrm>
            <a:off x="539552" y="1484784"/>
            <a:ext cx="7758113" cy="419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 sz="2400"/>
              <a:t>СРАР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 sz="2400"/>
              <a:t>Диуретици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 sz="2400"/>
              <a:t>Вазодилататори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 sz="2400"/>
              <a:t>Morphine hydrochloride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 sz="2400"/>
              <a:t>Средства с положителен инотропен ефект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 sz="2400"/>
              <a:t>Реваскуларизация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Осигуряване на ефективна вентилация и оксигенация</a:t>
            </a:r>
            <a:endParaRPr sz="3200"/>
          </a:p>
        </p:txBody>
      </p:sp>
      <p:sp>
        <p:nvSpPr>
          <p:cNvPr id="350" name="Google Shape;350;p27"/>
          <p:cNvSpPr txBox="1">
            <a:spLocks noGrp="1"/>
          </p:cNvSpPr>
          <p:nvPr>
            <p:ph type="body" idx="1"/>
          </p:nvPr>
        </p:nvSpPr>
        <p:spPr>
          <a:xfrm>
            <a:off x="457200" y="17907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Изкуствено дишане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Изкуствено дишане със саморазгъващ се балон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Изкуствено дишане с апарат за механична вентилация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Желателно е добавянето на кислород.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Осигуряване на ефективна вентилация и оксигенация</a:t>
            </a:r>
            <a:endParaRPr sz="3200"/>
          </a:p>
        </p:txBody>
      </p:sp>
      <p:sp>
        <p:nvSpPr>
          <p:cNvPr id="357" name="Google Shape;357;p28"/>
          <p:cNvSpPr txBox="1">
            <a:spLocks noGrp="1"/>
          </p:cNvSpPr>
          <p:nvPr>
            <p:ph type="body" idx="1"/>
          </p:nvPr>
        </p:nvSpPr>
        <p:spPr>
          <a:xfrm>
            <a:off x="457200" y="1862138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Осигуряване на ефективна механика на дишането: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Дренаж на пневмоторакс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Дренаж на флуидоторакс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Подобрена двигателност на диафрагмата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Кислородолечение</a:t>
            </a:r>
            <a:endParaRPr/>
          </a:p>
        </p:txBody>
      </p:sp>
      <p:sp>
        <p:nvSpPr>
          <p:cNvPr id="364" name="Google Shape;364;p29"/>
          <p:cNvSpPr txBox="1">
            <a:spLocks noGrp="1"/>
          </p:cNvSpPr>
          <p:nvPr>
            <p:ph type="body" idx="1"/>
          </p:nvPr>
        </p:nvSpPr>
        <p:spPr>
          <a:xfrm>
            <a:off x="614363" y="1600200"/>
            <a:ext cx="807243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bg-BG"/>
              <a:t>Приложението на кислород в концентрации, по-високи от тази в атмосферата (20,98%), с цел лечение или предотвратяване на симптомите или проявите на тъканна хипоксия.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Принципи на лечение на ОДН</a:t>
            </a:r>
            <a:endParaRPr/>
          </a:p>
        </p:txBody>
      </p:sp>
      <p:sp>
        <p:nvSpPr>
          <p:cNvPr id="148" name="Google Shape;148;p3"/>
          <p:cNvSpPr txBox="1">
            <a:spLocks noGrp="1"/>
          </p:cNvSpPr>
          <p:nvPr>
            <p:ph type="body" idx="1"/>
          </p:nvPr>
        </p:nvSpPr>
        <p:spPr>
          <a:xfrm>
            <a:off x="468313" y="1844675"/>
            <a:ext cx="828015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Смъртта се причинява от хипоксемия.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Приоритет е предотвратяването и/или лечението на хипоксемията.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Второстепенно се явява лечението на хиперкарбията и дихателната ацидоза.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Лекувайте съпътстващите заболявания.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Мониторирайте ЦНС и ССС.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За кислорода</a:t>
            </a:r>
            <a:endParaRPr sz="3200"/>
          </a:p>
        </p:txBody>
      </p:sp>
      <p:sp>
        <p:nvSpPr>
          <p:cNvPr id="370" name="Google Shape;370;p30"/>
          <p:cNvSpPr txBox="1">
            <a:spLocks noGrp="1"/>
          </p:cNvSpPr>
          <p:nvPr>
            <p:ph type="body" idx="1"/>
          </p:nvPr>
        </p:nvSpPr>
        <p:spPr>
          <a:xfrm>
            <a:off x="428802" y="155679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 dirty="0"/>
              <a:t>Кислородът е открит от Joseph Priestley през 1776 г. Способността да се съхранява кислород в газовите бутилки и развитието на технология за сгъстен газ и регулиране на налягането в края на 19 век направи възможно използването на кислород за медицински цели. През 1890 г. Albert Blodgett от Бостън съобщава за впечатляващ случай на 37-годишна пациентка с тежка пневмония, при която психическото объркване и цианозата са били повлияни след 2 дни кислородолечение, като симптоматиката се появява наново при прекъсването й. След възобновяване на терапията, пациентката напълно се възстановява за 4-5 дни. 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Физиология на кръвните газове</a:t>
            </a:r>
            <a:endParaRPr sz="3200"/>
          </a:p>
        </p:txBody>
      </p:sp>
      <p:sp>
        <p:nvSpPr>
          <p:cNvPr id="376" name="Google Shape;376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/>
              <a:t>В кръвта O</a:t>
            </a:r>
            <a:r>
              <a:rPr lang="bg-BG" baseline="-25000"/>
              <a:t>2</a:t>
            </a:r>
            <a:r>
              <a:rPr lang="bg-BG"/>
              <a:t> се свързва най-вече с хем компонента на хемоглобина (Hb) в червените кръвни клетки в обратима реакция. Хемоглобинът свързва или освобождава кислород в зависимост от парциалното налягане на кислорода. Според уравнението, физически разтвореният кислород е незначителен при нормобарни условия, дължащи се на ниската разтворимост на O</a:t>
            </a:r>
            <a:r>
              <a:rPr lang="bg-BG" baseline="-25000"/>
              <a:t>2</a:t>
            </a:r>
            <a:r>
              <a:rPr lang="bg-BG"/>
              <a:t> в кръвта.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Физиология на кръвните газове</a:t>
            </a:r>
            <a:endParaRPr sz="3200"/>
          </a:p>
        </p:txBody>
      </p:sp>
      <p:sp>
        <p:nvSpPr>
          <p:cNvPr id="382" name="Google Shape;382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 dirty="0"/>
              <a:t>Съдържанието на кислород (CaO</a:t>
            </a:r>
            <a:r>
              <a:rPr lang="bg-BG" baseline="-25000" dirty="0"/>
              <a:t>2</a:t>
            </a:r>
            <a:r>
              <a:rPr lang="bg-BG" dirty="0"/>
              <a:t>) се изчислява, както следва:</a:t>
            </a:r>
            <a:endParaRPr dirty="0"/>
          </a:p>
          <a:p>
            <a:pPr marL="52388" lvl="0" indent="661988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bg-BG" dirty="0"/>
              <a:t>		</a:t>
            </a:r>
            <a:endParaRPr dirty="0"/>
          </a:p>
          <a:p>
            <a:pPr marL="52388" lvl="0" indent="661988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bg-BG" dirty="0"/>
              <a:t>CaO</a:t>
            </a:r>
            <a:r>
              <a:rPr lang="bg-BG" baseline="-25000" dirty="0"/>
              <a:t>2</a:t>
            </a:r>
            <a:r>
              <a:rPr lang="bg-BG" dirty="0"/>
              <a:t> = 1,34 × Hb × SаO</a:t>
            </a:r>
            <a:r>
              <a:rPr lang="bg-BG" baseline="-25000" dirty="0"/>
              <a:t>2</a:t>
            </a:r>
            <a:r>
              <a:rPr lang="bg-BG" dirty="0"/>
              <a:t> + 0,0031 × РaO</a:t>
            </a:r>
            <a:r>
              <a:rPr lang="bg-BG" baseline="-25000" dirty="0"/>
              <a:t>2</a:t>
            </a:r>
            <a:r>
              <a:rPr lang="bg-BG" dirty="0"/>
              <a:t>,</a:t>
            </a:r>
            <a:endParaRPr dirty="0"/>
          </a:p>
          <a:p>
            <a:pPr marL="52388" lvl="0" indent="11112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52388" lvl="0" indent="11112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bg-BG" dirty="0"/>
              <a:t>където CaO</a:t>
            </a:r>
            <a:r>
              <a:rPr lang="bg-BG" baseline="-25000" dirty="0"/>
              <a:t>2</a:t>
            </a:r>
            <a:r>
              <a:rPr lang="bg-BG" dirty="0"/>
              <a:t> е съдържанието на O</a:t>
            </a:r>
            <a:r>
              <a:rPr lang="bg-BG" baseline="-25000" dirty="0"/>
              <a:t>2 </a:t>
            </a:r>
            <a:r>
              <a:rPr lang="bg-BG" dirty="0"/>
              <a:t>(в ml O</a:t>
            </a:r>
            <a:r>
              <a:rPr lang="bg-BG" baseline="-25000" dirty="0"/>
              <a:t>2</a:t>
            </a:r>
            <a:r>
              <a:rPr lang="bg-BG" dirty="0"/>
              <a:t>/dl кръв), Hb е хемоглобиновата концентрация в кръвта (в g/dl), SaO</a:t>
            </a:r>
            <a:r>
              <a:rPr lang="bg-BG" baseline="-25000" dirty="0"/>
              <a:t>2</a:t>
            </a:r>
            <a:r>
              <a:rPr lang="bg-BG" dirty="0"/>
              <a:t> е насищане с O</a:t>
            </a:r>
            <a:r>
              <a:rPr lang="bg-BG" baseline="-25000" dirty="0"/>
              <a:t>2</a:t>
            </a:r>
            <a:r>
              <a:rPr lang="bg-BG" dirty="0"/>
              <a:t>, PaO</a:t>
            </a:r>
            <a:r>
              <a:rPr lang="bg-BG" baseline="-25000" dirty="0"/>
              <a:t>2</a:t>
            </a:r>
            <a:r>
              <a:rPr lang="bg-BG" dirty="0"/>
              <a:t> е парциално налягане на O</a:t>
            </a:r>
            <a:r>
              <a:rPr lang="bg-BG" baseline="-25000" dirty="0"/>
              <a:t>2</a:t>
            </a:r>
            <a:r>
              <a:rPr lang="bg-BG" dirty="0"/>
              <a:t> (в mmHg), и 1,34 е факторът на Huefner.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Физиология на кръвните газове</a:t>
            </a:r>
            <a:endParaRPr sz="3200"/>
          </a:p>
        </p:txBody>
      </p:sp>
      <p:sp>
        <p:nvSpPr>
          <p:cNvPr id="388" name="Google Shape;388;p33"/>
          <p:cNvSpPr txBox="1">
            <a:spLocks noGrp="1"/>
          </p:cNvSpPr>
          <p:nvPr>
            <p:ph type="body" idx="1"/>
          </p:nvPr>
        </p:nvSpPr>
        <p:spPr>
          <a:xfrm>
            <a:off x="457200" y="138511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/>
              <a:t>Количеството O</a:t>
            </a:r>
            <a:r>
              <a:rPr lang="bg-BG" baseline="-25000"/>
              <a:t>2</a:t>
            </a:r>
            <a:r>
              <a:rPr lang="bg-BG"/>
              <a:t> в кръвта може да бъде изразено чрез измерване на насищането с кислород (SO</a:t>
            </a:r>
            <a:r>
              <a:rPr lang="bg-BG" baseline="-25000"/>
              <a:t>2</a:t>
            </a:r>
            <a:r>
              <a:rPr lang="bg-BG"/>
              <a:t>) на хемоглобина или чрез измерване на парциалното налягане на O</a:t>
            </a:r>
            <a:r>
              <a:rPr lang="bg-BG" baseline="-25000"/>
              <a:t>2</a:t>
            </a:r>
            <a:r>
              <a:rPr lang="bg-BG"/>
              <a:t> (РaO</a:t>
            </a:r>
            <a:r>
              <a:rPr lang="bg-BG" baseline="-25000"/>
              <a:t>2</a:t>
            </a:r>
            <a:r>
              <a:rPr lang="bg-BG"/>
              <a:t>). Артериалното насищане с кислород (SaO</a:t>
            </a:r>
            <a:r>
              <a:rPr lang="bg-BG" baseline="-25000"/>
              <a:t>2</a:t>
            </a:r>
            <a:r>
              <a:rPr lang="bg-BG"/>
              <a:t>) показва процента на хемоглобина наситен с кислород по време на измерването. Кислородното насищане на хемоглобина (SO</a:t>
            </a:r>
            <a:r>
              <a:rPr lang="bg-BG" baseline="-25000"/>
              <a:t>2</a:t>
            </a:r>
            <a:r>
              <a:rPr lang="bg-BG"/>
              <a:t> в %) може да бъде измерено от артериална кръв (SaO</a:t>
            </a:r>
            <a:r>
              <a:rPr lang="bg-BG" baseline="-25000"/>
              <a:t>2</a:t>
            </a:r>
            <a:r>
              <a:rPr lang="bg-BG"/>
              <a:t>), а също и чрез пулсова оксиметрия (SpO</a:t>
            </a:r>
            <a:r>
              <a:rPr lang="bg-BG" baseline="-25000"/>
              <a:t>2</a:t>
            </a:r>
            <a:r>
              <a:rPr lang="bg-BG"/>
              <a:t>). Артериалното насищане трябва да бъде измерено фотометрично. Като алтернатива може да се изчисли, с по-малка точност, от парциалното налягане на кислорода, с използването на различни формули.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Физиология на кръвните газове</a:t>
            </a:r>
            <a:endParaRPr sz="3200"/>
          </a:p>
        </p:txBody>
      </p:sp>
      <p:sp>
        <p:nvSpPr>
          <p:cNvPr id="394" name="Google Shape;394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/>
              <a:t>РaO</a:t>
            </a:r>
            <a:r>
              <a:rPr lang="bg-BG" baseline="-25000"/>
              <a:t>2</a:t>
            </a:r>
            <a:r>
              <a:rPr lang="bg-BG"/>
              <a:t> е ключов параметър за оценка на газообмена и се получава чрез кръвно-газов анализ, което изисква артериална пункция, която е болезнена за пациента и отнема повече време. Нито насищането с кислород, нито парциалното налягане на кислорода в артериалната кръв са подходящи ключови параметри за определяне на оксигенацията на тъканите.</a:t>
            </a:r>
            <a:endParaRPr/>
          </a:p>
          <a:p>
            <a:pPr marL="52388" lvl="0" indent="661988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bg-BG"/>
              <a:t>Нормалното насищане с кислород зависи от надморската височина. Докато пулсовата оксиметрия е по-чувствителна, нейната специфичност за откриване на хипоксемия е ниска.</a:t>
            </a:r>
            <a:endParaRPr/>
          </a:p>
          <a:p>
            <a:pPr marL="52388" lvl="0" indent="661988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Хипоксемия</a:t>
            </a:r>
            <a:endParaRPr sz="3200"/>
          </a:p>
        </p:txBody>
      </p:sp>
      <p:sp>
        <p:nvSpPr>
          <p:cNvPr id="400" name="Google Shape;400;p35"/>
          <p:cNvSpPr txBox="1">
            <a:spLocks noGrp="1"/>
          </p:cNvSpPr>
          <p:nvPr>
            <p:ph type="body" idx="1"/>
          </p:nvPr>
        </p:nvSpPr>
        <p:spPr>
          <a:xfrm>
            <a:off x="628650" y="1417638"/>
            <a:ext cx="7886700" cy="516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/>
              <a:t>Хипоксемията, т.е. ниските нива на кислород в кръвта, често се бърка с хипоксия. Тъканната оксигенация се определя основно от нивата на хемоглобина и сърдечния дебит и е неадекватно характеризирана от SaO</a:t>
            </a:r>
            <a:r>
              <a:rPr lang="bg-BG" baseline="-25000"/>
              <a:t>2</a:t>
            </a:r>
            <a:r>
              <a:rPr lang="bg-BG"/>
              <a:t> или РaO</a:t>
            </a:r>
            <a:r>
              <a:rPr lang="bg-BG" baseline="-25000"/>
              <a:t>2</a:t>
            </a:r>
            <a:r>
              <a:rPr lang="bg-BG"/>
              <a:t>. Въпреки това, много повече внимание се обръща на хипоксемията в клиничната практика, отколкото към тези ключови параметри, които могат да бъдат налични веднага.</a:t>
            </a:r>
            <a:endParaRPr/>
          </a:p>
          <a:p>
            <a:pPr marL="52388" lvl="0" indent="661988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bg-BG"/>
              <a:t>Нормалните стойности на РO</a:t>
            </a:r>
            <a:r>
              <a:rPr lang="bg-BG" baseline="-25000"/>
              <a:t>2</a:t>
            </a:r>
            <a:r>
              <a:rPr lang="bg-BG"/>
              <a:t> в легнало и седнало положение варират в зависимост от възрастта, като при последното е по-висока. Средното SpO</a:t>
            </a:r>
            <a:r>
              <a:rPr lang="bg-BG" baseline="-25000"/>
              <a:t>2</a:t>
            </a:r>
            <a:r>
              <a:rPr lang="bg-BG"/>
              <a:t> е 98% за възраст 18–64 години и 96% при по-възрастни хора.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Хипоксемия</a:t>
            </a:r>
            <a:endParaRPr sz="3200"/>
          </a:p>
        </p:txBody>
      </p:sp>
      <p:sp>
        <p:nvSpPr>
          <p:cNvPr id="406" name="Google Shape;406;p36"/>
          <p:cNvSpPr txBox="1">
            <a:spLocks noGrp="1"/>
          </p:cNvSpPr>
          <p:nvPr>
            <p:ph type="body" idx="1"/>
          </p:nvPr>
        </p:nvSpPr>
        <p:spPr>
          <a:xfrm>
            <a:off x="628650" y="1410200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/>
              <a:t>Хипоксемията е намаляване на парциалното налягане на кислорода или насищане с кислород в артериалната кръв. Хипоксия от друга страна, означава недостатъчна оксигенация на органи и тъкани. При възрастни хипоксемията се определя най-вече като РaO</a:t>
            </a:r>
            <a:r>
              <a:rPr lang="bg-BG" baseline="-25000"/>
              <a:t>2</a:t>
            </a:r>
            <a:r>
              <a:rPr lang="bg-BG"/>
              <a:t>&lt;60 mm Hg и SaO</a:t>
            </a:r>
            <a:r>
              <a:rPr lang="bg-BG" baseline="-25000"/>
              <a:t>2</a:t>
            </a:r>
            <a:r>
              <a:rPr lang="bg-BG"/>
              <a:t> &lt;90%. В момента няма ясни научни доказателства за това кога и колко добавка кислород е необходим за лечение на хипоксемия.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Хипоксемия</a:t>
            </a:r>
            <a:endParaRPr sz="3200"/>
          </a:p>
        </p:txBody>
      </p:sp>
      <p:sp>
        <p:nvSpPr>
          <p:cNvPr id="412" name="Google Shape;412;p37"/>
          <p:cNvSpPr txBox="1">
            <a:spLocks noGrp="1"/>
          </p:cNvSpPr>
          <p:nvPr>
            <p:ph type="body" idx="1"/>
          </p:nvPr>
        </p:nvSpPr>
        <p:spPr>
          <a:xfrm>
            <a:off x="628650" y="141763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 dirty="0"/>
              <a:t>Тъканната хипоксия може да бъде хипоксемична, анемична, застойна или хистотоксична (например при отравяне с цианид). Кислородната терапия обикновено служи за коригиране на хипоксемична хипоксия.</a:t>
            </a:r>
            <a:endParaRPr dirty="0"/>
          </a:p>
          <a:p>
            <a:pPr marL="52388" lvl="0" indent="661988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bg-BG" dirty="0"/>
              <a:t>При хипоксемична хипоксия е налице намалено парциално налягане на кислорода в кръвта. Това може да бъде причинено от голяма надморска височина, дясно-ляв шънт, нарушения в съотношението вентилация-перфузия, увреждане на дифузията или алвеоларна хиповентилация.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bg-BG" sz="3200" kern="1200">
                <a:effectLst/>
              </a:rPr>
              <a:t>Ниска инспираторна</a:t>
            </a:r>
            <a:br>
              <a:rPr lang="bg-BG" altLang="bg-BG" sz="3200" kern="1200">
                <a:effectLst/>
              </a:rPr>
            </a:br>
            <a:r>
              <a:rPr lang="bg-BG" altLang="bg-BG" sz="3200" kern="1200">
                <a:effectLst/>
              </a:rPr>
              <a:t>фракция на кислорода</a:t>
            </a: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4949" y="142503"/>
            <a:ext cx="1868642" cy="138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44868" name="Group 100"/>
          <p:cNvGraphicFramePr>
            <a:graphicFrameLocks noGrp="1"/>
          </p:cNvGraphicFramePr>
          <p:nvPr>
            <p:ph sz="half" idx="2"/>
          </p:nvPr>
        </p:nvGraphicFramePr>
        <p:xfrm>
          <a:off x="1214438" y="2428875"/>
          <a:ext cx="6958012" cy="3967160"/>
        </p:xfrm>
        <a:graphic>
          <a:graphicData uri="http://schemas.openxmlformats.org/drawingml/2006/table">
            <a:tbl>
              <a:tblPr/>
              <a:tblGrid>
                <a:gridCol w="2855939"/>
                <a:gridCol w="1782161"/>
                <a:gridCol w="2319912"/>
              </a:tblGrid>
              <a:tr h="495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Параметър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bg-B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8848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bg-B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495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pB (mmHg)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760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253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495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PiO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(mmHg)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149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43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495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(mmHg)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495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PaO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(mmHg)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95</a:t>
                      </a:r>
                      <a:endParaRPr kumimoji="0" lang="bg-B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28</a:t>
                      </a:r>
                      <a:endParaRPr kumimoji="0" lang="bg-B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495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PaCO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(mmHg)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bg-B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7.5</a:t>
                      </a:r>
                      <a:endParaRPr kumimoji="0" lang="bg-B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495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pHa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7.4</a:t>
                      </a:r>
                      <a:endParaRPr kumimoji="0" lang="bg-B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&gt;7.7</a:t>
                      </a:r>
                      <a:endParaRPr kumimoji="0" lang="bg-B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495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 (mmHg)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47</a:t>
                      </a:r>
                      <a:endParaRPr kumimoji="0" lang="bg-B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47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1024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5E7694-CA95-4CA7-B449-7C6F44BD44C9}" type="slidenum">
              <a:rPr lang="bg-BG" altLang="bg-BG" sz="1400" b="0" smtClean="0"/>
              <a:pPr/>
              <a:t>38</a:t>
            </a:fld>
            <a:endParaRPr lang="bg-BG" altLang="bg-BG" sz="1400" b="0" smtClean="0"/>
          </a:p>
        </p:txBody>
      </p:sp>
    </p:spTree>
    <p:extLst>
      <p:ext uri="{BB962C8B-B14F-4D97-AF65-F5344CB8AC3E}">
        <p14:creationId xmlns:p14="http://schemas.microsoft.com/office/powerpoint/2010/main" val="31637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Хипоксемия</a:t>
            </a:r>
            <a:endParaRPr sz="3200"/>
          </a:p>
        </p:txBody>
      </p:sp>
      <p:sp>
        <p:nvSpPr>
          <p:cNvPr id="427" name="Google Shape;427;p38"/>
          <p:cNvSpPr txBox="1">
            <a:spLocks noGrp="1"/>
          </p:cNvSpPr>
          <p:nvPr>
            <p:ph type="body" idx="1"/>
          </p:nvPr>
        </p:nvSpPr>
        <p:spPr>
          <a:xfrm>
            <a:off x="628650" y="1628800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/>
              <a:t>Алвеоларно-артериалният градиент на парциалното налягане (според Helmholz нормалната стойност на морското равнище е: под (възраст/4) + 4 mm Hg) и се изчислява като (FiO</a:t>
            </a:r>
            <a:r>
              <a:rPr lang="bg-BG" baseline="-25000"/>
              <a:t>2</a:t>
            </a:r>
            <a:r>
              <a:rPr lang="bg-BG"/>
              <a:t> × 760) – (РaCO</a:t>
            </a:r>
            <a:r>
              <a:rPr lang="bg-BG" baseline="-25000"/>
              <a:t>2/</a:t>
            </a:r>
            <a:r>
              <a:rPr lang="bg-BG"/>
              <a:t>0,8) – РaO</a:t>
            </a:r>
            <a:r>
              <a:rPr lang="bg-BG" baseline="-25000"/>
              <a:t>2</a:t>
            </a:r>
            <a:r>
              <a:rPr lang="bg-BG"/>
              <a:t>, където 760 е атмосферно налягане (760 mm Hg на морското равнище), FiO2 = 0,21 + O</a:t>
            </a:r>
            <a:r>
              <a:rPr lang="bg-BG" baseline="-25000"/>
              <a:t>2</a:t>
            </a:r>
            <a:r>
              <a:rPr lang="bg-BG"/>
              <a:t> поток в литри в минута (l/min) × 0,038.</a:t>
            </a:r>
            <a:endParaRPr/>
          </a:p>
          <a:p>
            <a:pPr marL="52388" lvl="0" indent="661988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bg-BG"/>
              <a:t>Хипоксемията е предупредителен знак и изисква незабавнa медицинска помощ, диференциална диагноза и последващo лечение.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Видове лечение на ОДН</a:t>
            </a:r>
            <a:endParaRPr/>
          </a:p>
        </p:txBody>
      </p:sp>
      <p:sp>
        <p:nvSpPr>
          <p:cNvPr id="156" name="Google Shape;15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Провеждане на каузално лечение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Провеждане на субституиращо лечение: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Кислородотерапия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СРАР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Механична вентилация:</a:t>
            </a:r>
            <a:endParaRPr/>
          </a:p>
          <a:p>
            <a:pPr marL="114300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bg-BG"/>
              <a:t>Инвазивна</a:t>
            </a:r>
            <a:endParaRPr/>
          </a:p>
          <a:p>
            <a:pPr marL="114300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bg-BG"/>
              <a:t>Неинвазивна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Хипоксемия</a:t>
            </a:r>
            <a:endParaRPr sz="3200"/>
          </a:p>
        </p:txBody>
      </p:sp>
      <p:sp>
        <p:nvSpPr>
          <p:cNvPr id="434" name="Google Shape;434;p39"/>
          <p:cNvSpPr txBox="1">
            <a:spLocks noGrp="1"/>
          </p:cNvSpPr>
          <p:nvPr>
            <p:ph type="body" idx="1"/>
          </p:nvPr>
        </p:nvSpPr>
        <p:spPr>
          <a:xfrm>
            <a:off x="628650" y="1124744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 dirty="0"/>
              <a:t>Дихателна недостатъчност тип 1 с намаленo РaO</a:t>
            </a:r>
            <a:r>
              <a:rPr lang="bg-BG" baseline="-25000" dirty="0"/>
              <a:t>2</a:t>
            </a:r>
            <a:r>
              <a:rPr lang="bg-BG" dirty="0"/>
              <a:t> и нормално или намаленo РaCO</a:t>
            </a:r>
            <a:r>
              <a:rPr lang="bg-BG" baseline="-25000" dirty="0"/>
              <a:t>2</a:t>
            </a:r>
            <a:r>
              <a:rPr lang="bg-BG" dirty="0"/>
              <a:t> се причинява от хипоксемична хипоксия в съответствие с хипоксемична дихателна недостатъчност. Хиперкапничната дихателна недостатъчност (дихателна недостатъчност тип 2) има зa РaCO</a:t>
            </a:r>
            <a:r>
              <a:rPr lang="bg-BG" baseline="-25000" dirty="0"/>
              <a:t>2</a:t>
            </a:r>
            <a:r>
              <a:rPr lang="bg-BG" dirty="0"/>
              <a:t> ≥45 mm Hg, което потенциално води до намален SaO</a:t>
            </a:r>
            <a:r>
              <a:rPr lang="bg-BG" baseline="-25000" dirty="0"/>
              <a:t>2</a:t>
            </a:r>
            <a:r>
              <a:rPr lang="bg-BG" dirty="0"/>
              <a:t> и нива на РO</a:t>
            </a:r>
            <a:r>
              <a:rPr lang="bg-BG" baseline="-25000" dirty="0"/>
              <a:t>2</a:t>
            </a:r>
            <a:r>
              <a:rPr lang="bg-BG" dirty="0"/>
              <a:t>. При хронична хиперкапния, напр. при ХОББ, хипероксемията може да доведе до опасно увеличение на РaCO</a:t>
            </a:r>
            <a:r>
              <a:rPr lang="bg-BG" baseline="-25000" dirty="0"/>
              <a:t>2</a:t>
            </a:r>
            <a:r>
              <a:rPr lang="bg-BG" dirty="0"/>
              <a:t>, тъй като белодробната вазоконстрикция на невентилираните области се обръща при хипероксемия. В допълнение, хипоксемията намалява минутния обем на дишането, а оксигенираният хемоглобин намалява въглеродния диоксид превоз (ефект на Haldane).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Хипоксемия</a:t>
            </a:r>
            <a:endParaRPr sz="3200"/>
          </a:p>
        </p:txBody>
      </p:sp>
      <p:sp>
        <p:nvSpPr>
          <p:cNvPr id="440" name="Google Shape;440;p40"/>
          <p:cNvSpPr txBox="1">
            <a:spLocks noGrp="1"/>
          </p:cNvSpPr>
          <p:nvPr>
            <p:ph type="body" idx="1"/>
          </p:nvPr>
        </p:nvSpPr>
        <p:spPr>
          <a:xfrm>
            <a:off x="628650" y="2060500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 dirty="0"/>
              <a:t>Допустимата хипоксемия се предлага като възможност за избягване на увреждането на белия дроб в резултат на механична вентилация. Тази стратегия предполага наличието на достатъчно хемоглобин (обикновено над 100 g/l) и над нормалeн сърдечeн индекс (&gt;4,5 l/min/m</a:t>
            </a:r>
            <a:r>
              <a:rPr lang="bg-BG" baseline="30000" dirty="0"/>
              <a:t>2</a:t>
            </a:r>
            <a:r>
              <a:rPr lang="bg-BG" dirty="0"/>
              <a:t>) за поддържане на адекватна кислородна доставка (DO</a:t>
            </a:r>
            <a:r>
              <a:rPr lang="bg-BG" baseline="-25000" dirty="0"/>
              <a:t>2</a:t>
            </a:r>
            <a:r>
              <a:rPr lang="bg-BG" dirty="0"/>
              <a:t>). Концепцията е с цел критично болните пациенти да понасят целево кислородно насищане между 85 и 89%.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Хипероксемия</a:t>
            </a:r>
            <a:endParaRPr sz="3200"/>
          </a:p>
        </p:txBody>
      </p:sp>
      <p:sp>
        <p:nvSpPr>
          <p:cNvPr id="446" name="Google Shape;446;p41"/>
          <p:cNvSpPr txBox="1">
            <a:spLocks noGrp="1"/>
          </p:cNvSpPr>
          <p:nvPr>
            <p:ph type="body" idx="1"/>
          </p:nvPr>
        </p:nvSpPr>
        <p:spPr>
          <a:xfrm>
            <a:off x="628650" y="2060500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/>
              <a:t>Хипероксемията, подобно на хипоксемията, не е точно дефинирана.</a:t>
            </a:r>
            <a:endParaRPr/>
          </a:p>
          <a:p>
            <a:pPr marL="52388" lvl="0" indent="661988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bg-BG"/>
              <a:t>Нормалното насищане с O</a:t>
            </a:r>
            <a:r>
              <a:rPr lang="bg-BG" baseline="-25000"/>
              <a:t>2</a:t>
            </a:r>
            <a:r>
              <a:rPr lang="bg-BG"/>
              <a:t> на морското равнище е 96%. Многобройни аргументи говорят срещу хипероксия и хипероксемия като терапевтична цел.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Хипероксемия</a:t>
            </a:r>
            <a:endParaRPr sz="3200"/>
          </a:p>
        </p:txBody>
      </p:sp>
      <p:sp>
        <p:nvSpPr>
          <p:cNvPr id="452" name="Google Shape;452;p42"/>
          <p:cNvSpPr txBox="1">
            <a:spLocks noGrp="1"/>
          </p:cNvSpPr>
          <p:nvPr>
            <p:ph type="body" idx="1"/>
          </p:nvPr>
        </p:nvSpPr>
        <p:spPr>
          <a:xfrm>
            <a:off x="628650" y="1628800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/>
              <a:t>Ненужната употреба на кислород причинява клаустрофобия, дехидратация на лигавицата, дрезгав глас, а при някои пациентите оказват негативно влияние върху мобилизацията на пациента, храненето и прием на течности и комуникацията. Високите концентрации на O</a:t>
            </a:r>
            <a:r>
              <a:rPr lang="bg-BG" baseline="-25000"/>
              <a:t>2</a:t>
            </a:r>
            <a:r>
              <a:rPr lang="bg-BG"/>
              <a:t> имат пряк токсичен ефект върху белите дробове на здрави хора, като причиняват възпалителна реакция на дихателните пътища и резорбционни ателектази. Увеличеното генериране на свободни радикали по време на хипероксия може да доведе до увреждане на клетките.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Хипероксемия</a:t>
            </a:r>
            <a:endParaRPr sz="3200"/>
          </a:p>
        </p:txBody>
      </p:sp>
      <p:sp>
        <p:nvSpPr>
          <p:cNvPr id="458" name="Google Shape;458;p43"/>
          <p:cNvSpPr txBox="1">
            <a:spLocks noGrp="1"/>
          </p:cNvSpPr>
          <p:nvPr>
            <p:ph type="body" idx="1"/>
          </p:nvPr>
        </p:nvSpPr>
        <p:spPr>
          <a:xfrm>
            <a:off x="628650" y="2060500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 dirty="0"/>
              <a:t>Хипероксемията може да доведе до фалшиво успокоение нива на SpO</a:t>
            </a:r>
            <a:r>
              <a:rPr lang="bg-BG" baseline="-25000" dirty="0"/>
              <a:t>2</a:t>
            </a:r>
            <a:r>
              <a:rPr lang="bg-BG" dirty="0"/>
              <a:t> и забавят откриването на влошаване при пациенти с хипоксемия.</a:t>
            </a:r>
            <a:endParaRPr dirty="0"/>
          </a:p>
          <a:p>
            <a:pPr marL="52388" lvl="0" indent="661988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bg-BG" dirty="0"/>
              <a:t>При пациенти с ХОББ, доболничната хипероксия е свързана с по-висока смъртност и повишен риск от хиперкапния.</a:t>
            </a:r>
            <a:endParaRPr dirty="0"/>
          </a:p>
          <a:p>
            <a:pPr marL="52388" lvl="0" indent="661988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bg-BG" dirty="0"/>
              <a:t>Хипероксемията води до коронарна вазоконстрикция и рутинната допълнителна кислородна терапия не подобрява състоянието на пациентите.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3" name="Google Shape;463;p44"/>
          <p:cNvGraphicFramePr/>
          <p:nvPr/>
        </p:nvGraphicFramePr>
        <p:xfrm>
          <a:off x="3830129" y="1497762"/>
          <a:ext cx="3830150" cy="3795198"/>
        </p:xfrm>
        <a:graphic>
          <a:graphicData uri="http://schemas.openxmlformats.org/drawingml/2006/table">
            <a:tbl>
              <a:tblPr firstRow="1" firstCol="1" bandRow="1">
                <a:noFill/>
                <a:tableStyleId>{949C7C2C-160C-4F7C-A3D4-A6B83F36862C}</a:tableStyleId>
              </a:tblPr>
              <a:tblGrid>
                <a:gridCol w="789325"/>
                <a:gridCol w="815200"/>
                <a:gridCol w="2225625"/>
              </a:tblGrid>
              <a:tr h="307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u="none" strike="noStrike" cap="none">
                          <a:solidFill>
                            <a:srgbClr val="FF0000"/>
                          </a:solidFill>
                        </a:rPr>
                        <a:t>SaO</a:t>
                      </a:r>
                      <a:r>
                        <a:rPr lang="bg-BG" sz="1800" u="none" strike="noStrike" cap="none" baseline="-250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u="none" strike="noStrike" cap="none">
                          <a:solidFill>
                            <a:srgbClr val="FF0000"/>
                          </a:solidFill>
                        </a:rPr>
                        <a:t>PaO</a:t>
                      </a:r>
                      <a:r>
                        <a:rPr lang="bg-BG" sz="1800" u="none" strike="noStrike" cap="none" baseline="-250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07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u="none" strike="noStrike" cap="none">
                          <a:solidFill>
                            <a:schemeClr val="dk1"/>
                          </a:solidFill>
                        </a:rPr>
                        <a:t>89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</a:rPr>
                        <a:t>57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07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u="none" strike="noStrike" cap="none">
                          <a:solidFill>
                            <a:schemeClr val="dk1"/>
                          </a:solidFill>
                        </a:rPr>
                        <a:t>90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/>
                        <a:t>58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07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u="none" strike="noStrike" cap="none">
                          <a:solidFill>
                            <a:schemeClr val="dk1"/>
                          </a:solidFill>
                        </a:rPr>
                        <a:t>91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/>
                        <a:t>60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2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u="none" strike="noStrike" cap="none">
                          <a:solidFill>
                            <a:schemeClr val="dk1"/>
                          </a:solidFill>
                        </a:rPr>
                        <a:t>92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</a:rPr>
                        <a:t>64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</a:tr>
              <a:tr h="307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u="none" strike="noStrike" cap="none">
                          <a:solidFill>
                            <a:schemeClr val="dk1"/>
                          </a:solidFill>
                        </a:rPr>
                        <a:t>93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</a:rPr>
                        <a:t>67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</a:tr>
              <a:tr h="307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u="none" strike="noStrike" cap="none">
                          <a:solidFill>
                            <a:schemeClr val="dk1"/>
                          </a:solidFill>
                        </a:rPr>
                        <a:t>94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</a:rPr>
                        <a:t>71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</a:tr>
              <a:tr h="307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u="none" strike="noStrike" cap="none">
                          <a:solidFill>
                            <a:schemeClr val="dk1"/>
                          </a:solidFill>
                        </a:rPr>
                        <a:t>95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</a:rPr>
                        <a:t>74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</a:tr>
              <a:tr h="307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u="none" strike="noStrike" cap="none">
                          <a:solidFill>
                            <a:schemeClr val="dk1"/>
                          </a:solidFill>
                        </a:rPr>
                        <a:t>96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</a:rPr>
                        <a:t>82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</a:tr>
              <a:tr h="307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u="none" strike="noStrike" cap="none">
                          <a:solidFill>
                            <a:schemeClr val="dk1"/>
                          </a:solidFill>
                        </a:rPr>
                        <a:t>97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</a:rPr>
                        <a:t>91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</a:tr>
              <a:tr h="307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u="none" strike="noStrike" cap="none">
                          <a:solidFill>
                            <a:schemeClr val="dk1"/>
                          </a:solidFill>
                        </a:rPr>
                        <a:t>98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</a:rPr>
                        <a:t>130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</a:tr>
              <a:tr h="307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u="none" strike="noStrike" cap="none">
                          <a:solidFill>
                            <a:schemeClr val="dk1"/>
                          </a:solidFill>
                        </a:rPr>
                        <a:t>99,5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</a:rPr>
                        <a:t>700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4" name="Google Shape;464;p44"/>
          <p:cNvGraphicFramePr/>
          <p:nvPr/>
        </p:nvGraphicFramePr>
        <p:xfrm>
          <a:off x="659920" y="1517173"/>
          <a:ext cx="3005600" cy="2839212"/>
        </p:xfrm>
        <a:graphic>
          <a:graphicData uri="http://schemas.openxmlformats.org/drawingml/2006/table">
            <a:tbl>
              <a:tblPr firstRow="1" bandRow="1">
                <a:noFill/>
                <a:tableStyleId>{949C7C2C-160C-4F7C-A3D4-A6B83F36862C}</a:tableStyleId>
              </a:tblPr>
              <a:tblGrid>
                <a:gridCol w="1834075"/>
                <a:gridCol w="1171525"/>
              </a:tblGrid>
              <a:tr h="29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u="none" strike="noStrike" cap="none">
                          <a:solidFill>
                            <a:schemeClr val="dk1"/>
                          </a:solidFill>
                        </a:rPr>
                        <a:t>SaO</a:t>
                      </a:r>
                      <a:r>
                        <a:rPr lang="bg-BG" sz="1800" u="none" strike="noStrike" cap="none" baseline="-25000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u="none" strike="noStrike" cap="none">
                          <a:solidFill>
                            <a:schemeClr val="dk1"/>
                          </a:solidFill>
                        </a:rPr>
                        <a:t>PaO</a:t>
                      </a:r>
                      <a:r>
                        <a:rPr lang="bg-BG" sz="1800" u="none" strike="noStrike" cap="none" baseline="-25000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  <a:highlight>
                            <a:srgbClr val="FF0000"/>
                          </a:highlight>
                        </a:rPr>
                        <a:t>10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  <a:highlight>
                            <a:srgbClr val="FF0000"/>
                          </a:highlight>
                        </a:rPr>
                        <a:t>10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29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  <a:highlight>
                            <a:srgbClr val="FF0000"/>
                          </a:highlight>
                        </a:rPr>
                        <a:t>30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  <a:highlight>
                            <a:srgbClr val="FF0000"/>
                          </a:highlight>
                        </a:rPr>
                        <a:t>19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29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  <a:highlight>
                            <a:srgbClr val="FF0000"/>
                          </a:highlight>
                        </a:rPr>
                        <a:t>40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highlight>
                            <a:srgbClr val="FF0000"/>
                          </a:highlight>
                        </a:rPr>
                        <a:t>23</a:t>
                      </a:r>
                      <a:endParaRPr sz="1800" b="1" u="none" strike="noStrike" cap="non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29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  <a:highlight>
                            <a:srgbClr val="FF0000"/>
                          </a:highlight>
                        </a:rPr>
                        <a:t>60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highlight>
                            <a:srgbClr val="FF0000"/>
                          </a:highlight>
                        </a:rPr>
                        <a:t>31</a:t>
                      </a:r>
                      <a:endParaRPr sz="1800" b="1" u="none" strike="noStrike" cap="non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29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  <a:highlight>
                            <a:srgbClr val="FF0000"/>
                          </a:highlight>
                        </a:rPr>
                        <a:t>70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highlight>
                            <a:srgbClr val="FF0000"/>
                          </a:highlight>
                        </a:rPr>
                        <a:t>37</a:t>
                      </a:r>
                      <a:endParaRPr sz="1800" b="1" u="none" strike="noStrike" cap="non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29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  <a:highlight>
                            <a:srgbClr val="FF0000"/>
                          </a:highlight>
                        </a:rPr>
                        <a:t>80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highlight>
                            <a:srgbClr val="FF0000"/>
                          </a:highlight>
                        </a:rPr>
                        <a:t>45</a:t>
                      </a:r>
                      <a:endParaRPr sz="1800" b="1" u="none" strike="noStrike" cap="non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29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  <a:highlight>
                            <a:srgbClr val="FF0000"/>
                          </a:highlight>
                        </a:rPr>
                        <a:t>85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highlight>
                            <a:srgbClr val="FF0000"/>
                          </a:highlight>
                        </a:rPr>
                        <a:t>50</a:t>
                      </a:r>
                      <a:endParaRPr sz="1800" b="1" u="none" strike="noStrike" cap="non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29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solidFill>
                            <a:schemeClr val="dk1"/>
                          </a:solidFill>
                          <a:highlight>
                            <a:srgbClr val="FF0000"/>
                          </a:highlight>
                        </a:rPr>
                        <a:t>88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u="none" strike="noStrike" cap="none">
                          <a:highlight>
                            <a:srgbClr val="FF0000"/>
                          </a:highlight>
                        </a:rPr>
                        <a:t>55</a:t>
                      </a:r>
                      <a:endParaRPr sz="1800" b="1" u="none" strike="noStrike" cap="non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25" marR="5142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Хипоксемия</a:t>
            </a:r>
            <a:endParaRPr sz="3200"/>
          </a:p>
        </p:txBody>
      </p:sp>
      <p:sp>
        <p:nvSpPr>
          <p:cNvPr id="470" name="Google Shape;470;p45"/>
          <p:cNvSpPr txBox="1">
            <a:spLocks noGrp="1"/>
          </p:cNvSpPr>
          <p:nvPr>
            <p:ph type="body" idx="1"/>
          </p:nvPr>
        </p:nvSpPr>
        <p:spPr>
          <a:xfrm>
            <a:off x="628650" y="2060500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/>
              <a:t>Кривата на свързване на кислорода (на следващия диапозитив) характеризира връзка между артериалното насищане с кислород (SaO</a:t>
            </a:r>
            <a:r>
              <a:rPr lang="bg-BG" baseline="-25000"/>
              <a:t>2</a:t>
            </a:r>
            <a:r>
              <a:rPr lang="bg-BG"/>
              <a:t>) като функция на парциалното налягане на O</a:t>
            </a:r>
            <a:r>
              <a:rPr lang="bg-BG" baseline="-25000"/>
              <a:t>2</a:t>
            </a:r>
            <a:r>
              <a:rPr lang="bg-BG"/>
              <a:t> (РaO</a:t>
            </a:r>
            <a:r>
              <a:rPr lang="bg-BG" baseline="-25000"/>
              <a:t>2</a:t>
            </a:r>
            <a:r>
              <a:rPr lang="bg-BG"/>
              <a:t>). При нива на насищане с O</a:t>
            </a:r>
            <a:r>
              <a:rPr lang="bg-BG" baseline="-25000"/>
              <a:t>2</a:t>
            </a:r>
            <a:r>
              <a:rPr lang="bg-BG"/>
              <a:t> &gt;90%, т.е., когато белодробния газообмен е само леко нарушен, увеличаване на РaO</a:t>
            </a:r>
            <a:r>
              <a:rPr lang="bg-BG" baseline="-25000"/>
              <a:t>2 </a:t>
            </a:r>
            <a:r>
              <a:rPr lang="bg-BG"/>
              <a:t>води само до незначителна промяна на SO</a:t>
            </a:r>
            <a:r>
              <a:rPr lang="bg-BG" baseline="-25000"/>
              <a:t>2</a:t>
            </a:r>
            <a:r>
              <a:rPr lang="bg-BG"/>
              <a:t>.</a:t>
            </a:r>
            <a:endParaRPr/>
          </a:p>
          <a:p>
            <a:pPr marL="52388" lvl="0" indent="661988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Крива на свързване на кислорода</a:t>
            </a:r>
            <a:endParaRPr/>
          </a:p>
        </p:txBody>
      </p:sp>
      <p:cxnSp>
        <p:nvCxnSpPr>
          <p:cNvPr id="477" name="Google Shape;477;p46"/>
          <p:cNvCxnSpPr/>
          <p:nvPr/>
        </p:nvCxnSpPr>
        <p:spPr>
          <a:xfrm rot="10800000" flipH="1">
            <a:off x="838083" y="2249519"/>
            <a:ext cx="41356" cy="345294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78" name="Google Shape;478;p46"/>
          <p:cNvSpPr/>
          <p:nvPr/>
        </p:nvSpPr>
        <p:spPr>
          <a:xfrm>
            <a:off x="-1372670" y="-3414727"/>
            <a:ext cx="2963312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336947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sz="11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36947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bg-BG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Фиг. 1</a:t>
            </a:r>
            <a:endParaRPr sz="11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36947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SaO</a:t>
            </a:r>
            <a:r>
              <a:rPr lang="bg-BG" sz="9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36947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6"/>
          <p:cNvSpPr/>
          <p:nvPr/>
        </p:nvSpPr>
        <p:spPr>
          <a:xfrm>
            <a:off x="-1372670" y="-3070153"/>
            <a:ext cx="138564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6"/>
          <p:cNvSpPr/>
          <p:nvPr/>
        </p:nvSpPr>
        <p:spPr>
          <a:xfrm>
            <a:off x="871091" y="2678102"/>
            <a:ext cx="5786884" cy="2973605"/>
          </a:xfrm>
          <a:custGeom>
            <a:avLst/>
            <a:gdLst/>
            <a:ahLst/>
            <a:cxnLst/>
            <a:rect l="l" t="t" r="r" b="b"/>
            <a:pathLst>
              <a:path w="3254991" h="3141938" extrusionOk="0">
                <a:moveTo>
                  <a:pt x="0" y="3137699"/>
                </a:moveTo>
                <a:cubicBezTo>
                  <a:pt x="215514" y="3084638"/>
                  <a:pt x="499281" y="3294733"/>
                  <a:pt x="791571" y="2845738"/>
                </a:cubicBezTo>
                <a:cubicBezTo>
                  <a:pt x="1083861" y="2396744"/>
                  <a:pt x="1343168" y="916854"/>
                  <a:pt x="1753738" y="443732"/>
                </a:cubicBezTo>
                <a:cubicBezTo>
                  <a:pt x="2164308" y="-29390"/>
                  <a:pt x="2709649" y="-11193"/>
                  <a:pt x="3254991" y="7004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6"/>
          <p:cNvSpPr/>
          <p:nvPr/>
        </p:nvSpPr>
        <p:spPr>
          <a:xfrm>
            <a:off x="-1127904" y="-3243277"/>
            <a:ext cx="478977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336947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bg-BG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36947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6"/>
          <p:cNvSpPr/>
          <p:nvPr/>
        </p:nvSpPr>
        <p:spPr>
          <a:xfrm>
            <a:off x="-1127904" y="-3104778"/>
            <a:ext cx="70981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336947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92%</a:t>
            </a:r>
            <a:endParaRPr sz="11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36947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6"/>
          <p:cNvSpPr/>
          <p:nvPr/>
        </p:nvSpPr>
        <p:spPr>
          <a:xfrm>
            <a:off x="879439" y="2956880"/>
            <a:ext cx="2394555" cy="195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Същото SaO</a:t>
            </a:r>
            <a:r>
              <a:rPr lang="bg-BG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bg-BG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нo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по-ниско</a:t>
            </a:r>
            <a:r>
              <a:rPr lang="bg-BG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bg-B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</a:t>
            </a:r>
            <a:r>
              <a:rPr lang="bg-BG" sz="18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bg-B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при: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хипокапния,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алкалоза, хипотермия,СО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 МеtHb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6"/>
          <p:cNvSpPr txBox="1"/>
          <p:nvPr/>
        </p:nvSpPr>
        <p:spPr>
          <a:xfrm>
            <a:off x="4350650" y="3355371"/>
            <a:ext cx="2889396" cy="8491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Същото SaO</a:t>
            </a:r>
            <a:r>
              <a:rPr lang="bg-BG" sz="18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bg-B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но </a:t>
            </a:r>
            <a:r>
              <a:rPr lang="bg-BG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по-високо</a:t>
            </a:r>
            <a:r>
              <a:rPr lang="bg-B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РО</a:t>
            </a:r>
            <a:r>
              <a:rPr lang="bg-BG" sz="18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bg-B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при:  хиперкапния, ацидоза, хипертермия, физическо натоварване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6"/>
          <p:cNvSpPr/>
          <p:nvPr/>
        </p:nvSpPr>
        <p:spPr>
          <a:xfrm>
            <a:off x="2671766" y="3573788"/>
            <a:ext cx="1544660" cy="337289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7" name="Google Shape;487;p46"/>
          <p:cNvCxnSpPr/>
          <p:nvPr/>
        </p:nvCxnSpPr>
        <p:spPr>
          <a:xfrm>
            <a:off x="805075" y="5702459"/>
            <a:ext cx="709115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8" name="Google Shape;488;p46"/>
          <p:cNvSpPr txBox="1"/>
          <p:nvPr/>
        </p:nvSpPr>
        <p:spPr>
          <a:xfrm>
            <a:off x="858562" y="2457451"/>
            <a:ext cx="3900785" cy="72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46"/>
          <p:cNvSpPr txBox="1"/>
          <p:nvPr/>
        </p:nvSpPr>
        <p:spPr>
          <a:xfrm flipH="1">
            <a:off x="7154827" y="5237925"/>
            <a:ext cx="1482797" cy="31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PaO</a:t>
            </a:r>
            <a:r>
              <a:rPr lang="bg-BG" sz="135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6"/>
          <p:cNvSpPr txBox="1"/>
          <p:nvPr/>
        </p:nvSpPr>
        <p:spPr>
          <a:xfrm>
            <a:off x="263919" y="2222036"/>
            <a:ext cx="59503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SaO</a:t>
            </a:r>
            <a:r>
              <a:rPr lang="bg-BG" sz="135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46"/>
          <p:cNvSpPr txBox="1"/>
          <p:nvPr/>
        </p:nvSpPr>
        <p:spPr>
          <a:xfrm>
            <a:off x="251520" y="2889778"/>
            <a:ext cx="595035" cy="104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46"/>
          <p:cNvSpPr txBox="1"/>
          <p:nvPr/>
        </p:nvSpPr>
        <p:spPr>
          <a:xfrm>
            <a:off x="3764533" y="5851074"/>
            <a:ext cx="3900785" cy="72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 mmHg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3" name="Google Shape;493;p46"/>
          <p:cNvCxnSpPr/>
          <p:nvPr/>
        </p:nvCxnSpPr>
        <p:spPr>
          <a:xfrm>
            <a:off x="846555" y="2956879"/>
            <a:ext cx="336987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94" name="Google Shape;494;p46"/>
          <p:cNvCxnSpPr/>
          <p:nvPr/>
        </p:nvCxnSpPr>
        <p:spPr>
          <a:xfrm rot="10800000">
            <a:off x="4211960" y="2956879"/>
            <a:ext cx="0" cy="269482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dirty="0"/>
              <a:t>Парциално налягане на въглеродния диоксид (РaCO</a:t>
            </a:r>
            <a:r>
              <a:rPr lang="bg-BG" sz="3200" baseline="-25000" dirty="0"/>
              <a:t>2</a:t>
            </a:r>
            <a:r>
              <a:rPr lang="bg-BG" sz="3200" dirty="0"/>
              <a:t>)</a:t>
            </a:r>
            <a:endParaRPr sz="3200" dirty="0"/>
          </a:p>
        </p:txBody>
      </p:sp>
      <p:sp>
        <p:nvSpPr>
          <p:cNvPr id="500" name="Google Shape;500;p47"/>
          <p:cNvSpPr txBox="1">
            <a:spLocks noGrp="1"/>
          </p:cNvSpPr>
          <p:nvPr>
            <p:ph type="body" idx="1"/>
          </p:nvPr>
        </p:nvSpPr>
        <p:spPr>
          <a:xfrm>
            <a:off x="628650" y="2256282"/>
            <a:ext cx="7886700" cy="306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388" lvl="0" indent="661988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bg-BG" dirty="0"/>
              <a:t>Парциалното налягане на въглеродния диоксид (РaCO</a:t>
            </a:r>
            <a:r>
              <a:rPr lang="bg-BG" baseline="-25000" dirty="0"/>
              <a:t>2</a:t>
            </a:r>
            <a:r>
              <a:rPr lang="bg-BG" dirty="0"/>
              <a:t>) е важен маркер за алвеоларната вентилация. В допълнение, РaCO</a:t>
            </a:r>
            <a:r>
              <a:rPr lang="bg-BG" baseline="-25000" dirty="0"/>
              <a:t>2</a:t>
            </a:r>
            <a:r>
              <a:rPr lang="bg-BG" dirty="0"/>
              <a:t> е ключов параметър за интерпретацията на pH. Общоприетият нормален диапазон на РaCO</a:t>
            </a:r>
            <a:r>
              <a:rPr lang="bg-BG" baseline="-25000" dirty="0"/>
              <a:t>2</a:t>
            </a:r>
            <a:r>
              <a:rPr lang="bg-BG" dirty="0"/>
              <a:t> е 36–44 mmHg.</a:t>
            </a: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Кислородолечение</a:t>
            </a:r>
            <a:endParaRPr/>
          </a:p>
        </p:txBody>
      </p:sp>
      <p:sp>
        <p:nvSpPr>
          <p:cNvPr id="507" name="Google Shape;507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Тъканната хипоксия, при нормален Hb и МОС настъпва при: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РаО</a:t>
            </a:r>
            <a:r>
              <a:rPr lang="bg-BG" baseline="-25000"/>
              <a:t>2</a:t>
            </a:r>
            <a:r>
              <a:rPr lang="bg-BG"/>
              <a:t> &lt; 38 mm Hg и SaO</a:t>
            </a:r>
            <a:r>
              <a:rPr lang="bg-BG" baseline="-25000"/>
              <a:t>2 </a:t>
            </a:r>
            <a:r>
              <a:rPr lang="bg-BG"/>
              <a:t>&lt; 70 %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РvО</a:t>
            </a:r>
            <a:r>
              <a:rPr lang="bg-BG" baseline="-25000"/>
              <a:t>2</a:t>
            </a:r>
            <a:r>
              <a:rPr lang="bg-BG"/>
              <a:t> &lt; 20 mm Hg и SvO</a:t>
            </a:r>
            <a:r>
              <a:rPr lang="bg-BG" baseline="-25000"/>
              <a:t>2 </a:t>
            </a:r>
            <a:r>
              <a:rPr lang="bg-BG"/>
              <a:t>&lt; 40 %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Целта на кислородолечението е да се достигне: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РаО</a:t>
            </a:r>
            <a:r>
              <a:rPr lang="bg-BG" baseline="-25000"/>
              <a:t>2</a:t>
            </a:r>
            <a:r>
              <a:rPr lang="bg-BG"/>
              <a:t> &gt; 60 mm Hg и SaO</a:t>
            </a:r>
            <a:r>
              <a:rPr lang="bg-BG" baseline="-25000"/>
              <a:t>2 </a:t>
            </a:r>
            <a:r>
              <a:rPr lang="bg-BG"/>
              <a:t>&gt; 90 %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SvO</a:t>
            </a:r>
            <a:r>
              <a:rPr lang="bg-BG" baseline="-25000"/>
              <a:t>2 </a:t>
            </a:r>
            <a:r>
              <a:rPr lang="bg-BG"/>
              <a:t>&gt; 60 %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Лечението на ОДН се характеризира със</a:t>
            </a:r>
            <a:endParaRPr/>
          </a:p>
        </p:txBody>
      </p:sp>
      <p:sp>
        <p:nvSpPr>
          <p:cNvPr id="163" name="Google Shape;163;p5"/>
          <p:cNvSpPr txBox="1">
            <a:spLocks noGrp="1"/>
          </p:cNvSpPr>
          <p:nvPr>
            <p:ph type="body" idx="1"/>
          </p:nvPr>
        </p:nvSpPr>
        <p:spPr>
          <a:xfrm>
            <a:off x="755650" y="1773238"/>
            <a:ext cx="721042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Спешност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Патогенетична насоченост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Комплексност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Етапност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Динамичен контрол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Кислородолечението е:</a:t>
            </a:r>
            <a:endParaRPr/>
          </a:p>
        </p:txBody>
      </p:sp>
      <p:sp>
        <p:nvSpPr>
          <p:cNvPr id="514" name="Google Shape;514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Непрекъснато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Дозирано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Под динамичен контрол на: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PaO</a:t>
            </a:r>
            <a:r>
              <a:rPr lang="bg-BG" baseline="-25000"/>
              <a:t>2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SaO</a:t>
            </a:r>
            <a:r>
              <a:rPr lang="bg-BG" baseline="-25000"/>
              <a:t>2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PaCO</a:t>
            </a:r>
            <a:r>
              <a:rPr lang="bg-BG" baseline="-25000"/>
              <a:t>2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Изразява се в l/min O</a:t>
            </a:r>
            <a:r>
              <a:rPr lang="bg-BG" baseline="-25000"/>
              <a:t>2</a:t>
            </a:r>
            <a:r>
              <a:rPr lang="bg-BG"/>
              <a:t> или в FiO</a:t>
            </a:r>
            <a:r>
              <a:rPr lang="bg-BG" baseline="-25000"/>
              <a:t>2</a:t>
            </a:r>
            <a:r>
              <a:rPr lang="bg-BG"/>
              <a:t>=%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Запомнете!</a:t>
            </a:r>
            <a:endParaRPr/>
          </a:p>
        </p:txBody>
      </p:sp>
      <p:sp>
        <p:nvSpPr>
          <p:cNvPr id="520" name="Google Shape;520;p50"/>
          <p:cNvSpPr txBox="1">
            <a:spLocks noGrp="1"/>
          </p:cNvSpPr>
          <p:nvPr>
            <p:ph type="sldNum" idx="12"/>
          </p:nvPr>
        </p:nvSpPr>
        <p:spPr>
          <a:xfrm>
            <a:off x="6588224" y="61753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51</a:t>
            </a:fld>
            <a:endParaRPr/>
          </a:p>
        </p:txBody>
      </p:sp>
      <p:sp>
        <p:nvSpPr>
          <p:cNvPr id="521" name="Google Shape;521;p50"/>
          <p:cNvSpPr txBox="1"/>
          <p:nvPr/>
        </p:nvSpPr>
        <p:spPr>
          <a:xfrm>
            <a:off x="323528" y="1600200"/>
            <a:ext cx="864096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•"/>
            </a:pPr>
            <a:r>
              <a:rPr lang="bg-B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Хипероксията може да повиши заболеваемостта и смъртността.</a:t>
            </a:r>
            <a:endParaRPr/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•"/>
            </a:pPr>
            <a:r>
              <a:rPr lang="bg-B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При липса на доказана хипоксия не трябва да се прилага кислородолечение.</a:t>
            </a:r>
            <a:endParaRPr/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•"/>
            </a:pPr>
            <a:r>
              <a:rPr lang="bg-B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Терапевтичното приложение на кислородолечението е показано само при някои особено състояния (отравяне с СО).</a:t>
            </a:r>
            <a:endParaRPr/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•"/>
            </a:pPr>
            <a:r>
              <a:rPr lang="bg-B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Желаното ниво на кислородното насищане се определя от особеностите на причината/заболяването.</a:t>
            </a:r>
            <a:endParaRPr/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•"/>
            </a:pPr>
            <a:r>
              <a:rPr lang="bg-B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Необходимо е кислородолечението да се провежда заедно с други терапевтични мероприятия.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Показания за кислородолечение</a:t>
            </a:r>
            <a:endParaRPr/>
          </a:p>
        </p:txBody>
      </p:sp>
      <p:sp>
        <p:nvSpPr>
          <p:cNvPr id="528" name="Google Shape;528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Доказана хипоксемия: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При новородени  - PaO</a:t>
            </a:r>
            <a:r>
              <a:rPr lang="bg-BG" baseline="-25000"/>
              <a:t>2</a:t>
            </a:r>
            <a:r>
              <a:rPr lang="bg-BG"/>
              <a:t> &lt; 50 mm Hg, SaO</a:t>
            </a:r>
            <a:r>
              <a:rPr lang="bg-BG" baseline="-25000"/>
              <a:t>2</a:t>
            </a:r>
            <a:r>
              <a:rPr lang="bg-BG"/>
              <a:t> &lt; 88%; PcO</a:t>
            </a:r>
            <a:r>
              <a:rPr lang="bg-BG" baseline="-25000"/>
              <a:t>2</a:t>
            </a:r>
            <a:r>
              <a:rPr lang="bg-BG"/>
              <a:t> &lt; 50 mm Hg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При деца над 28 дни и възрастни - PaO</a:t>
            </a:r>
            <a:r>
              <a:rPr lang="bg-BG" baseline="-25000"/>
              <a:t>2</a:t>
            </a:r>
            <a:r>
              <a:rPr lang="bg-BG"/>
              <a:t> &lt; 60 mm Hg, SaO</a:t>
            </a:r>
            <a:r>
              <a:rPr lang="bg-BG" baseline="-25000"/>
              <a:t>2</a:t>
            </a:r>
            <a:r>
              <a:rPr lang="bg-BG"/>
              <a:t> &lt; 90 %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Всички състояния, при които такава се подозира.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Тежка и/или множествена травма</a:t>
            </a:r>
            <a:endParaRPr/>
          </a:p>
          <a:p>
            <a:pPr marL="742950" lvl="1" indent="-19430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Показания за кислородолечение</a:t>
            </a:r>
            <a:endParaRPr/>
          </a:p>
        </p:txBody>
      </p:sp>
      <p:sp>
        <p:nvSpPr>
          <p:cNvPr id="535" name="Google Shape;535;p52"/>
          <p:cNvSpPr txBox="1">
            <a:spLocks noGrp="1"/>
          </p:cNvSpPr>
          <p:nvPr>
            <p:ph type="body" idx="1"/>
          </p:nvPr>
        </p:nvSpPr>
        <p:spPr>
          <a:xfrm>
            <a:off x="457200" y="1855788"/>
            <a:ext cx="8218488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Остър инфаркт на миокарда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За краткотрайно приложение - период на събуждане след общо обезболяване.</a:t>
            </a:r>
            <a:endParaRPr/>
          </a:p>
          <a:p>
            <a:pPr marL="742950" lvl="1" indent="-19430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Препоръчително кислородолечение при критични състояния</a:t>
            </a:r>
            <a:endParaRPr/>
          </a:p>
        </p:txBody>
      </p:sp>
      <p:sp>
        <p:nvSpPr>
          <p:cNvPr id="541" name="Google Shape;541;p53"/>
          <p:cNvSpPr txBox="1">
            <a:spLocks noGrp="1"/>
          </p:cNvSpPr>
          <p:nvPr>
            <p:ph type="sldNum" idx="12"/>
          </p:nvPr>
        </p:nvSpPr>
        <p:spPr>
          <a:xfrm>
            <a:off x="6588224" y="61753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54</a:t>
            </a:fld>
            <a:endParaRPr/>
          </a:p>
        </p:txBody>
      </p:sp>
      <p:graphicFrame>
        <p:nvGraphicFramePr>
          <p:cNvPr id="542" name="Google Shape;542;p53"/>
          <p:cNvGraphicFramePr/>
          <p:nvPr>
            <p:extLst>
              <p:ext uri="{D42A27DB-BD31-4B8C-83A1-F6EECF244321}">
                <p14:modId xmlns:p14="http://schemas.microsoft.com/office/powerpoint/2010/main" val="509097649"/>
              </p:ext>
            </p:extLst>
          </p:nvPr>
        </p:nvGraphicFramePr>
        <p:xfrm>
          <a:off x="179512" y="1486317"/>
          <a:ext cx="8784975" cy="5206864"/>
        </p:xfrm>
        <a:graphic>
          <a:graphicData uri="http://schemas.openxmlformats.org/drawingml/2006/table">
            <a:tbl>
              <a:tblPr>
                <a:noFill/>
                <a:tableStyleId>{5772C618-3531-4098-9C5D-A027A932F4B8}</a:tableStyleId>
              </a:tblPr>
              <a:tblGrid>
                <a:gridCol w="3744425"/>
                <a:gridCol w="5040550"/>
              </a:tblGrid>
              <a:tr h="450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900" b="1" u="none" strike="noStrike" cap="none" dirty="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Състояние</a:t>
                      </a:r>
                      <a:endParaRPr sz="9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500" marR="72500" marT="36250" marB="36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900" b="1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Препоръки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500" marR="72500" marT="36250" marB="36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</a:tr>
              <a:tr h="39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Обострена ХОББ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500" marR="72500" marT="36250" marB="36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Постигане на SpO</a:t>
                      </a:r>
                      <a:r>
                        <a:rPr lang="bg-BG" sz="1600" u="none" strike="noStrike" cap="none" baseline="-2500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88-92%.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500" marR="72500" marT="36250" marB="36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</a:tr>
              <a:tr h="39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Остър миокарден инфаркт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500" marR="72500" marT="36250" marB="36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Провеждане на кислородолечение при SpO</a:t>
                      </a:r>
                      <a:r>
                        <a:rPr lang="bg-BG" sz="1600" u="none" strike="noStrike" cap="none" baseline="-2500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&lt;90%.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500" marR="72500" marT="36250" marB="36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</a:tr>
              <a:tr h="39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Кардиогенен шок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500" marR="72500" marT="36250" marB="36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Постигане на SpO</a:t>
                      </a:r>
                      <a:r>
                        <a:rPr lang="bg-BG" sz="1600" u="none" strike="noStrike" cap="none" baseline="-2500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95-98%.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500" marR="72500" marT="36250" marB="36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</a:tr>
              <a:tr h="65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Разширена и/или продължителна ресусцитация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500" marR="72500" marT="36250" marB="36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Кислородолечение при SpO</a:t>
                      </a:r>
                      <a:r>
                        <a:rPr lang="bg-BG" sz="1600" u="none" strike="noStrike" cap="none" baseline="-2500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&lt;94%, като целта е достигане на SpO</a:t>
                      </a:r>
                      <a:r>
                        <a:rPr lang="bg-BG" sz="1600" u="none" strike="noStrike" cap="none" baseline="-2500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- 94-98%.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500" marR="72500" marT="36250" marB="36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</a:tr>
              <a:tr h="702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Нарушения на мозъчното кръвообращение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500" marR="72500" marT="36250" marB="36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 dirty="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Достигане на SpO</a:t>
                      </a:r>
                      <a:r>
                        <a:rPr lang="bg-BG" sz="1600" u="none" strike="noStrike" cap="none" baseline="-25000" dirty="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bg-BG" sz="1600" u="none" strike="noStrike" cap="none" dirty="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&gt;94%.</a:t>
                      </a:r>
                      <a:endParaRPr sz="9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500" marR="72500" marT="36250" marB="36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</a:tr>
              <a:tr h="71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Механична вентилация при пациенти в критично състояние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РЕЕР &gt; 10 cm H</a:t>
                      </a:r>
                      <a:r>
                        <a:rPr lang="bg-BG" sz="1600" u="none" strike="noStrike" cap="none" baseline="-2500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РЕЕР &lt; 10 cm H</a:t>
                      </a:r>
                      <a:r>
                        <a:rPr lang="bg-BG" sz="1600" u="none" strike="noStrike" cap="none" baseline="-2500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L="72500" marR="72500" marT="36250" marB="36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Най-ниското ниво за постигане на SpO</a:t>
                      </a:r>
                      <a:r>
                        <a:rPr lang="bg-BG" sz="1600" u="none" strike="noStrike" cap="none" baseline="-2500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94% или РаO</a:t>
                      </a:r>
                      <a:r>
                        <a:rPr lang="bg-BG" sz="1600" u="none" strike="noStrike" cap="none" baseline="-2500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- 60-80 mmHg.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SpO</a:t>
                      </a:r>
                      <a:r>
                        <a:rPr lang="bg-BG" sz="1600" u="none" strike="noStrike" cap="none" baseline="-2500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&gt; 88-92% </a:t>
                      </a:r>
                      <a:endParaRPr sz="1600" u="none" strike="noStrike" cap="none">
                        <a:solidFill>
                          <a:srgbClr val="95373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SpO</a:t>
                      </a:r>
                      <a:r>
                        <a:rPr lang="bg-BG" sz="1600" u="none" strike="noStrike" cap="none" baseline="-2500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&gt; 92-97% </a:t>
                      </a:r>
                      <a:endParaRPr sz="1600" u="none" strike="noStrike" cap="none">
                        <a:solidFill>
                          <a:srgbClr val="95373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500" marR="72500" marT="36250" marB="36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</a:tr>
              <a:tr h="69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Отравяне с СО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500" marR="72500" marT="36250" marB="36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Прилагане на FiO</a:t>
                      </a:r>
                      <a:r>
                        <a:rPr lang="bg-BG" sz="1600" u="none" strike="noStrike" cap="none" baseline="-2500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bg-BG" sz="1600" u="none" strike="noStrike" cap="none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 1.0 при клинична симптоматика или НВО при COHb 25-30%.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500" marR="72500" marT="36250" marB="362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</a:tr>
              <a:tr h="33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 dirty="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Удавяне</a:t>
                      </a:r>
                      <a:endParaRPr dirty="0"/>
                    </a:p>
                  </a:txBody>
                  <a:tcPr marL="72500" marR="72500" marT="36250" marB="36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u="none" strike="noStrike" cap="none" dirty="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SpO</a:t>
                      </a:r>
                      <a:r>
                        <a:rPr lang="bg-BG" sz="1600" u="none" strike="noStrike" cap="none" baseline="-25000" dirty="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bg-BG" sz="1600" u="none" strike="noStrike" cap="none" dirty="0">
                          <a:solidFill>
                            <a:srgbClr val="9537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&gt; 94%-98% </a:t>
                      </a:r>
                      <a:endParaRPr sz="1600" u="none" strike="noStrike" cap="none" dirty="0">
                        <a:solidFill>
                          <a:srgbClr val="95373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500" marR="72500" marT="36250" marB="36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Възможни усложнения на кислородолечението</a:t>
            </a:r>
            <a:endParaRPr/>
          </a:p>
        </p:txBody>
      </p:sp>
      <p:sp>
        <p:nvSpPr>
          <p:cNvPr id="549" name="Google Shape;549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 dirty="0"/>
              <a:t>При пациенти с увеличено PaCO</a:t>
            </a:r>
            <a:r>
              <a:rPr lang="bg-BG" baseline="-25000" dirty="0"/>
              <a:t>2</a:t>
            </a:r>
            <a:r>
              <a:rPr lang="bg-BG" dirty="0"/>
              <a:t>, приложението на кислород при PaO</a:t>
            </a:r>
            <a:r>
              <a:rPr lang="bg-BG" baseline="-25000" dirty="0"/>
              <a:t>2</a:t>
            </a:r>
            <a:r>
              <a:rPr lang="bg-BG" dirty="0"/>
              <a:t>&gt;60 mm Hg може да доведе до </a:t>
            </a:r>
            <a:r>
              <a:rPr lang="bg-BG" dirty="0" smtClean="0"/>
              <a:t>потискане </a:t>
            </a:r>
            <a:r>
              <a:rPr lang="bg-BG" dirty="0"/>
              <a:t>на вентилацията.</a:t>
            </a:r>
            <a:endParaRPr dirty="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 dirty="0"/>
              <a:t>При използване на кислород над 50% съществува реална възможност за абсорбционни ателектази, кислородна токсичност, </a:t>
            </a:r>
            <a:r>
              <a:rPr lang="bg-BG" dirty="0" smtClean="0"/>
              <a:t>потисната </a:t>
            </a:r>
            <a:r>
              <a:rPr lang="bg-BG" dirty="0"/>
              <a:t>функция на цилиарния епител или левкоцитите.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Възможни усложнения на кислородолечението</a:t>
            </a:r>
            <a:endParaRPr/>
          </a:p>
        </p:txBody>
      </p:sp>
      <p:sp>
        <p:nvSpPr>
          <p:cNvPr id="556" name="Google Shape;556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Спазъм на мозъчните съдове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Тенденция към хемолиза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Контаминирани системи за приложение могат да доведат до инфекция на белия дроб.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Съществува риск от пожар или експлозия.</a:t>
            </a:r>
            <a:endParaRPr/>
          </a:p>
          <a:p>
            <a:pPr marL="342900" lvl="0" indent="-190500" algn="just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При новородени</a:t>
            </a:r>
            <a:endParaRPr/>
          </a:p>
        </p:txBody>
      </p:sp>
      <p:sp>
        <p:nvSpPr>
          <p:cNvPr id="563" name="Google Shape;563;p56"/>
          <p:cNvSpPr txBox="1">
            <a:spLocks noGrp="1"/>
          </p:cNvSpPr>
          <p:nvPr>
            <p:ph type="body" idx="1"/>
          </p:nvPr>
        </p:nvSpPr>
        <p:spPr>
          <a:xfrm>
            <a:off x="395288" y="1643063"/>
            <a:ext cx="8424862" cy="42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Приложението на кислород при PaO</a:t>
            </a:r>
            <a:r>
              <a:rPr lang="bg-BG" baseline="-25000"/>
              <a:t>2</a:t>
            </a:r>
            <a:r>
              <a:rPr lang="bg-BG"/>
              <a:t>&gt;80 mmHg, може да доведе до: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Ретролентална фиброплазия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Бронхобелодробна дисплазия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Затваряне или спазъм на ductus arteriosus persistens.</a:t>
            </a:r>
            <a:endParaRPr/>
          </a:p>
        </p:txBody>
      </p:sp>
      <p:pic>
        <p:nvPicPr>
          <p:cNvPr id="564" name="Google Shape;564;p56" descr="images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0025" y="4357688"/>
            <a:ext cx="2236788" cy="1905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Кислородолечение</a:t>
            </a:r>
            <a:endParaRPr/>
          </a:p>
        </p:txBody>
      </p:sp>
      <p:sp>
        <p:nvSpPr>
          <p:cNvPr id="570" name="Google Shape;570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С нисък поток на кислород: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Кислородни очила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Обикновена кислородна маска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Маска с частичен ребридинг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Маска без ребридинг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С висок поток на кислород: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Маска на Venturi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T-система</a:t>
            </a:r>
            <a:endParaRPr/>
          </a:p>
        </p:txBody>
      </p:sp>
      <p:sp>
        <p:nvSpPr>
          <p:cNvPr id="571" name="Google Shape;571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Кислородни очила</a:t>
            </a:r>
            <a:endParaRPr/>
          </a:p>
        </p:txBody>
      </p:sp>
      <p:pic>
        <p:nvPicPr>
          <p:cNvPr id="579" name="Google Shape;579;p58" descr="Nasal%20cannulae%2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0438" y="2500313"/>
            <a:ext cx="2016125" cy="15843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80" name="Google Shape;580;p58" descr="Nasal%20cannulae%2004"/>
          <p:cNvPicPr preferRelativeResize="0"/>
          <p:nvPr/>
        </p:nvPicPr>
        <p:blipFill rotWithShape="1">
          <a:blip r:embed="rId4">
            <a:alphaModFix/>
          </a:blip>
          <a:srcRect l="11993"/>
          <a:stretch/>
        </p:blipFill>
        <p:spPr>
          <a:xfrm>
            <a:off x="2786063" y="4286250"/>
            <a:ext cx="1584325" cy="1500188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81" name="Google Shape;581;p58" descr="Nasal%20cannulae%20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86438" y="2500313"/>
            <a:ext cx="1800225" cy="15843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82" name="Google Shape;582;p58" descr="Nasal%20cannulae%20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0188" y="2517775"/>
            <a:ext cx="1817687" cy="155416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83" name="Google Shape;583;p58" descr="Nasal%20cannulae%200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14875" y="4286250"/>
            <a:ext cx="1439863" cy="1500188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84" name="Google Shape;584;p58"/>
          <p:cNvSpPr txBox="1">
            <a:spLocks noGrp="1"/>
          </p:cNvSpPr>
          <p:nvPr>
            <p:ph type="body" idx="1"/>
          </p:nvPr>
        </p:nvSpPr>
        <p:spPr>
          <a:xfrm>
            <a:off x="571500" y="1660525"/>
            <a:ext cx="8229600" cy="69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FiO</a:t>
            </a:r>
            <a:r>
              <a:rPr lang="bg-BG" baseline="-25000"/>
              <a:t>2</a:t>
            </a:r>
            <a:r>
              <a:rPr lang="bg-BG"/>
              <a:t>= 20% + O</a:t>
            </a:r>
            <a:r>
              <a:rPr lang="bg-BG" baseline="-25000"/>
              <a:t>2</a:t>
            </a:r>
            <a:r>
              <a:rPr lang="bg-BG"/>
              <a:t> l/min (1~6 L/min) × 4%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Спешност</a:t>
            </a:r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 dirty="0"/>
              <a:t>Резервите от кислород в организма са около 1500 ml.</a:t>
            </a:r>
            <a:endParaRPr dirty="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 dirty="0"/>
              <a:t>Кислородната минутна консумация е 300 ml/min.</a:t>
            </a:r>
            <a:endParaRPr dirty="0"/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SzPts val="4000"/>
              <a:buFont typeface="Noto Sans Symbols"/>
              <a:buNone/>
            </a:pPr>
            <a:r>
              <a:rPr lang="bg-BG" sz="4000" dirty="0">
                <a:solidFill>
                  <a:srgbClr val="FF0000"/>
                </a:solidFill>
              </a:rPr>
              <a:t>1500/300 = 5 min</a:t>
            </a:r>
            <a:endParaRPr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Обикновена кислородна маска</a:t>
            </a:r>
            <a:endParaRPr/>
          </a:p>
        </p:txBody>
      </p:sp>
      <p:sp>
        <p:nvSpPr>
          <p:cNvPr id="591" name="Google Shape;591;p59"/>
          <p:cNvSpPr txBox="1">
            <a:spLocks noGrp="1"/>
          </p:cNvSpPr>
          <p:nvPr>
            <p:ph type="body" idx="1"/>
          </p:nvPr>
        </p:nvSpPr>
        <p:spPr>
          <a:xfrm>
            <a:off x="842963" y="1785938"/>
            <a:ext cx="8229600" cy="205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FiO</a:t>
            </a:r>
            <a:r>
              <a:rPr lang="bg-BG" baseline="-25000"/>
              <a:t>2</a:t>
            </a:r>
            <a:r>
              <a:rPr lang="bg-BG"/>
              <a:t>: 30~50%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O</a:t>
            </a:r>
            <a:r>
              <a:rPr lang="bg-BG" baseline="-25000"/>
              <a:t>2</a:t>
            </a:r>
            <a:r>
              <a:rPr lang="bg-BG"/>
              <a:t>: 5~10 l/min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/>
          </a:p>
        </p:txBody>
      </p:sp>
      <p:pic>
        <p:nvPicPr>
          <p:cNvPr id="592" name="Google Shape;59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625" y="3143250"/>
            <a:ext cx="2928938" cy="29289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93" name="Google Shape;593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3063" y="3143250"/>
            <a:ext cx="2703512" cy="28686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СРАР кислородна маска</a:t>
            </a:r>
            <a:endParaRPr/>
          </a:p>
        </p:txBody>
      </p:sp>
      <p:graphicFrame>
        <p:nvGraphicFramePr>
          <p:cNvPr id="600" name="Google Shape;600;p60"/>
          <p:cNvGraphicFramePr/>
          <p:nvPr/>
        </p:nvGraphicFramePr>
        <p:xfrm>
          <a:off x="4786313" y="1857375"/>
          <a:ext cx="3287712" cy="294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4" imgW="3287712" imgH="2944813" progId="SmartDraw.2">
                  <p:embed/>
                </p:oleObj>
              </mc:Choice>
              <mc:Fallback>
                <p:oleObj r:id="rId4" imgW="3287712" imgH="2944813" progId="SmartDraw.2">
                  <p:embed/>
                  <p:pic>
                    <p:nvPicPr>
                      <p:cNvPr id="600" name="Google Shape;600;p60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4786313" y="1857375"/>
                        <a:ext cx="3287712" cy="2944813"/>
                      </a:xfrm>
                      <a:prstGeom prst="rect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1" name="Google Shape;601;p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4438" y="1854200"/>
            <a:ext cx="3033712" cy="29321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CPAP</a:t>
            </a:r>
            <a:endParaRPr/>
          </a:p>
        </p:txBody>
      </p:sp>
      <p:sp>
        <p:nvSpPr>
          <p:cNvPr id="609" name="Google Shape;609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96526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Намалява шънта чрез  разгъване на частично колабиралите алвеоли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/>
          </a:p>
        </p:txBody>
      </p:sp>
      <p:pic>
        <p:nvPicPr>
          <p:cNvPr id="610" name="Google Shape;610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2708920"/>
            <a:ext cx="3104728" cy="31047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11" name="Google Shape;611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040" y="2708920"/>
            <a:ext cx="3490423" cy="309634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Ребридинг маски</a:t>
            </a:r>
            <a:endParaRPr/>
          </a:p>
        </p:txBody>
      </p:sp>
      <p:sp>
        <p:nvSpPr>
          <p:cNvPr id="617" name="Google Shape;617;p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5817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Маска с частичен ребридинг: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FiO</a:t>
            </a:r>
            <a:r>
              <a:rPr lang="bg-BG" baseline="-25000"/>
              <a:t>2</a:t>
            </a:r>
            <a:r>
              <a:rPr lang="bg-BG"/>
              <a:t>: 60%~80%;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O</a:t>
            </a:r>
            <a:r>
              <a:rPr lang="bg-BG" baseline="-25000"/>
              <a:t>2</a:t>
            </a:r>
            <a:r>
              <a:rPr lang="bg-BG"/>
              <a:t>: 8~15 l/min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Маска без ребридинг: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FiO</a:t>
            </a:r>
            <a:r>
              <a:rPr lang="bg-BG" baseline="-25000"/>
              <a:t>2</a:t>
            </a:r>
            <a:r>
              <a:rPr lang="bg-BG"/>
              <a:t>: 80%~90%;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O</a:t>
            </a:r>
            <a:r>
              <a:rPr lang="bg-BG" baseline="-25000"/>
              <a:t>2</a:t>
            </a:r>
            <a:r>
              <a:rPr lang="bg-BG"/>
              <a:t>: да не се допуска колапс на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None/>
            </a:pPr>
            <a:r>
              <a:rPr lang="bg-BG"/>
              <a:t>торбичката</a:t>
            </a:r>
            <a:endParaRPr/>
          </a:p>
        </p:txBody>
      </p:sp>
      <p:pic>
        <p:nvPicPr>
          <p:cNvPr id="619" name="Google Shape;61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2250" y="3143250"/>
            <a:ext cx="2236788" cy="29781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Venturi маска</a:t>
            </a:r>
            <a:endParaRPr/>
          </a:p>
        </p:txBody>
      </p:sp>
      <p:sp>
        <p:nvSpPr>
          <p:cNvPr id="625" name="Google Shape;625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Използва се принципа на Venturi</a:t>
            </a:r>
            <a:endParaRPr/>
          </a:p>
        </p:txBody>
      </p:sp>
      <p:sp>
        <p:nvSpPr>
          <p:cNvPr id="626" name="Google Shape;626;p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63" descr="0188 Venturi mask 5"/>
          <p:cNvPicPr preferRelativeResize="0"/>
          <p:nvPr/>
        </p:nvPicPr>
        <p:blipFill rotWithShape="1">
          <a:blip r:embed="rId3">
            <a:alphaModFix/>
          </a:blip>
          <a:srcRect b="18843"/>
          <a:stretch/>
        </p:blipFill>
        <p:spPr>
          <a:xfrm>
            <a:off x="5429250" y="3138488"/>
            <a:ext cx="2857500" cy="29575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628" name="Google Shape;628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563" y="3143250"/>
            <a:ext cx="3521075" cy="29289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Кислородолечение с висок поток (HFOT)</a:t>
            </a:r>
            <a:endParaRPr/>
          </a:p>
        </p:txBody>
      </p:sp>
      <p:sp>
        <p:nvSpPr>
          <p:cNvPr id="635" name="Google Shape;635;p64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 sz="2400" dirty="0"/>
              <a:t>Алтернатива на обикновената кислородотерапия, при която се използва затоплен, и овлажнен кислород  с много висок поток (до 60 l/min).</a:t>
            </a:r>
            <a:endParaRPr sz="2400" dirty="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 sz="2400" dirty="0"/>
              <a:t>Подаването на кислорода става със специална система  (назална канюла).</a:t>
            </a:r>
            <a:endParaRPr dirty="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 sz="2400" dirty="0"/>
              <a:t>В съвременната практика това дава възможност за избягване на провеждането на механична вентилация и нейните нежелани ефекти.</a:t>
            </a:r>
            <a:endParaRPr sz="2400" dirty="0"/>
          </a:p>
        </p:txBody>
      </p:sp>
      <p:sp>
        <p:nvSpPr>
          <p:cNvPr id="636" name="Google Shape;636;p64"/>
          <p:cNvSpPr txBox="1">
            <a:spLocks noGrp="1"/>
          </p:cNvSpPr>
          <p:nvPr>
            <p:ph type="sldNum" idx="12"/>
          </p:nvPr>
        </p:nvSpPr>
        <p:spPr>
          <a:xfrm>
            <a:off x="7596188" y="6245225"/>
            <a:ext cx="109061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bg-BG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5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600"/>
              <a:t>Кислородолечение с висок поток (HFOT)</a:t>
            </a:r>
            <a:endParaRPr/>
          </a:p>
        </p:txBody>
      </p:sp>
      <p:sp>
        <p:nvSpPr>
          <p:cNvPr id="643" name="Google Shape;643;p65"/>
          <p:cNvSpPr txBox="1">
            <a:spLocks noGrp="1"/>
          </p:cNvSpPr>
          <p:nvPr>
            <p:ph type="sldNum" idx="12"/>
          </p:nvPr>
        </p:nvSpPr>
        <p:spPr>
          <a:xfrm>
            <a:off x="7596188" y="6245225"/>
            <a:ext cx="109061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bg-BG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4" name="Google Shape;64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1" y="1672044"/>
            <a:ext cx="4283086" cy="240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4215096"/>
            <a:ext cx="4283086" cy="236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053" y="2971800"/>
            <a:ext cx="3351295" cy="3632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3" name="Google Shape;653;p66"/>
          <p:cNvGraphicFramePr/>
          <p:nvPr/>
        </p:nvGraphicFramePr>
        <p:xfrm>
          <a:off x="457200" y="457200"/>
          <a:ext cx="8148075" cy="6019950"/>
        </p:xfrm>
        <a:graphic>
          <a:graphicData uri="http://schemas.openxmlformats.org/drawingml/2006/table">
            <a:tbl>
              <a:tblPr>
                <a:noFill/>
                <a:tableStyleId>{5772C618-3531-4098-9C5D-A027A932F4B8}</a:tableStyleId>
              </a:tblPr>
              <a:tblGrid>
                <a:gridCol w="4191000"/>
                <a:gridCol w="2438400"/>
                <a:gridCol w="1518675"/>
              </a:tblGrid>
              <a:tr h="39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Начин на приложение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A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Кислород l/min</a:t>
                      </a:r>
                      <a:endParaRPr sz="16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FiO</a:t>
                      </a:r>
                      <a:r>
                        <a:rPr lang="bg-BG" sz="1600" b="0" i="0" u="none" strike="noStrike" cap="none" baseline="-25000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Кислородни очила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6A8284"/>
                        </a:gs>
                        <a:gs pos="50000">
                          <a:srgbClr val="99BDBF"/>
                        </a:gs>
                        <a:gs pos="100000">
                          <a:srgbClr val="B8E2E5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6A8284"/>
                        </a:gs>
                        <a:gs pos="50000">
                          <a:srgbClr val="99BDBF"/>
                        </a:gs>
                        <a:gs pos="100000">
                          <a:srgbClr val="B8E2E5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6A8284"/>
                        </a:gs>
                        <a:gs pos="50000">
                          <a:srgbClr val="99BDBF"/>
                        </a:gs>
                        <a:gs pos="100000">
                          <a:srgbClr val="B8E2E5"/>
                        </a:gs>
                      </a:gsLst>
                      <a:lin ang="5400000" scaled="0"/>
                    </a:gra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A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0.28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A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A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0.36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A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A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Кислородна маска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6A8284"/>
                        </a:gs>
                        <a:gs pos="50000">
                          <a:srgbClr val="99BDBF"/>
                        </a:gs>
                        <a:gs pos="100000">
                          <a:srgbClr val="B8E2E5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5-6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6A8284"/>
                        </a:gs>
                        <a:gs pos="50000">
                          <a:srgbClr val="99BDBF"/>
                        </a:gs>
                        <a:gs pos="100000">
                          <a:srgbClr val="B8E2E5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6A8284"/>
                        </a:gs>
                        <a:gs pos="50000">
                          <a:srgbClr val="99BDBF"/>
                        </a:gs>
                        <a:gs pos="100000">
                          <a:srgbClr val="B8E2E5"/>
                        </a:gs>
                      </a:gsLst>
                      <a:lin ang="5400000" scaled="0"/>
                    </a:gra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A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6-7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A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7-8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9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Маска с частично обратно вдишване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A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7-8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0.65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4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A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8-15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0.70-0.80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3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Маска без обратно вдишване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A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0.85-1.0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Т-система</a:t>
                      </a:r>
                      <a:endParaRPr/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A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 зависимост от МВ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0.80-1.0</a:t>
                      </a:r>
                      <a:endParaRPr sz="1600" b="0" i="0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37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Кислородолечение с висок поток (HFOT)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A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l/min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</a:t>
                      </a:r>
                      <a:endParaRPr sz="1600" b="0" i="0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0" name="Google Shape;66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8004"/>
            <a:ext cx="9144000" cy="6899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69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Закон на Henri</a:t>
            </a:r>
            <a:endParaRPr sz="3200"/>
          </a:p>
        </p:txBody>
      </p:sp>
      <p:sp>
        <p:nvSpPr>
          <p:cNvPr id="667" name="Google Shape;667;p68"/>
          <p:cNvSpPr txBox="1">
            <a:spLocks noGrp="1"/>
          </p:cNvSpPr>
          <p:nvPr>
            <p:ph type="body" idx="1"/>
          </p:nvPr>
        </p:nvSpPr>
        <p:spPr>
          <a:xfrm>
            <a:off x="250825" y="1557338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723900" algn="just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bg-BG"/>
              <a:t>Обемът на даден газ </a:t>
            </a:r>
            <a:r>
              <a:rPr lang="bg-BG">
                <a:solidFill>
                  <a:srgbClr val="FF0000"/>
                </a:solidFill>
              </a:rPr>
              <a:t>(V)</a:t>
            </a:r>
            <a:r>
              <a:rPr lang="bg-BG"/>
              <a:t>, разтворен в даден обем течност </a:t>
            </a:r>
            <a:r>
              <a:rPr lang="bg-BG">
                <a:solidFill>
                  <a:srgbClr val="FF0000"/>
                </a:solidFill>
              </a:rPr>
              <a:t>(v)</a:t>
            </a:r>
            <a:r>
              <a:rPr lang="bg-BG"/>
              <a:t> е пропорционален на налягането на този газ </a:t>
            </a:r>
            <a:r>
              <a:rPr lang="bg-BG">
                <a:solidFill>
                  <a:srgbClr val="FF0000"/>
                </a:solidFill>
              </a:rPr>
              <a:t>(р)</a:t>
            </a:r>
            <a:r>
              <a:rPr lang="bg-BG"/>
              <a:t> и коефициента на разтворимост </a:t>
            </a:r>
            <a:r>
              <a:rPr lang="bg-BG">
                <a:solidFill>
                  <a:srgbClr val="FF0000"/>
                </a:solidFill>
              </a:rPr>
              <a:t>(S)</a:t>
            </a:r>
            <a:r>
              <a:rPr lang="bg-BG"/>
              <a:t>: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>
              <a:solidFill>
                <a:srgbClr val="FF0000"/>
              </a:solidFill>
            </a:endParaRPr>
          </a:p>
          <a:p>
            <a:pPr marL="342900" lvl="0" indent="-342900" algn="ctr" rtl="0">
              <a:spcBef>
                <a:spcPts val="1080"/>
              </a:spcBef>
              <a:spcAft>
                <a:spcPts val="0"/>
              </a:spcAft>
              <a:buSzPts val="5400"/>
              <a:buFont typeface="Noto Sans Symbols"/>
              <a:buNone/>
            </a:pPr>
            <a:r>
              <a:rPr lang="bg-BG" sz="5400" b="1">
                <a:solidFill>
                  <a:srgbClr val="FF0000"/>
                </a:solidFill>
              </a:rPr>
              <a:t>V = S  ×  p  ×  v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Патогенетична насоченост</a:t>
            </a:r>
            <a:endParaRPr/>
          </a:p>
        </p:txBody>
      </p:sp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Лекувайте точната причина за състоянието.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Лекувайте вида дихателна недостатъчност: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Хипоксемичната - кислород+вентилация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Хиперкарбичната  - механична вентилация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Закон на Henri</a:t>
            </a:r>
            <a:endParaRPr sz="3200"/>
          </a:p>
        </p:txBody>
      </p:sp>
      <p:sp>
        <p:nvSpPr>
          <p:cNvPr id="675" name="Google Shape;675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DO</a:t>
            </a:r>
            <a:r>
              <a:rPr lang="bg-BG" baseline="-25000"/>
              <a:t>2 </a:t>
            </a:r>
            <a:r>
              <a:rPr lang="bg-BG"/>
              <a:t>- Кислородна доставка = CI x Ca x 10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VO</a:t>
            </a:r>
            <a:r>
              <a:rPr lang="bg-BG" baseline="-25000"/>
              <a:t>2 </a:t>
            </a:r>
            <a:r>
              <a:rPr lang="bg-BG"/>
              <a:t>- Кислородна консумация = CI x (CaO</a:t>
            </a:r>
            <a:r>
              <a:rPr lang="bg-BG" baseline="-25000"/>
              <a:t>2</a:t>
            </a:r>
            <a:r>
              <a:rPr lang="bg-BG"/>
              <a:t>-CvO</a:t>
            </a:r>
            <a:r>
              <a:rPr lang="bg-BG" baseline="-25000"/>
              <a:t>2</a:t>
            </a:r>
            <a:r>
              <a:rPr lang="bg-BG"/>
              <a:t>) x 10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ExO</a:t>
            </a:r>
            <a:r>
              <a:rPr lang="bg-BG" baseline="-25000"/>
              <a:t>2</a:t>
            </a:r>
            <a:r>
              <a:rPr lang="bg-BG"/>
              <a:t> - Кислородна екстракция = VO</a:t>
            </a:r>
            <a:r>
              <a:rPr lang="bg-BG" baseline="-25000"/>
              <a:t>2</a:t>
            </a:r>
            <a:r>
              <a:rPr lang="bg-BG"/>
              <a:t>/DO</a:t>
            </a:r>
            <a:r>
              <a:rPr lang="bg-BG" baseline="-25000"/>
              <a:t>2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CaO</a:t>
            </a:r>
            <a:r>
              <a:rPr lang="bg-BG" baseline="-25000"/>
              <a:t>2</a:t>
            </a:r>
            <a:r>
              <a:rPr lang="bg-BG"/>
              <a:t> = (Hb x SaO</a:t>
            </a:r>
            <a:r>
              <a:rPr lang="bg-BG" baseline="-25000"/>
              <a:t>2</a:t>
            </a:r>
            <a:r>
              <a:rPr lang="bg-BG"/>
              <a:t> x 1.34)+(PaO</a:t>
            </a:r>
            <a:r>
              <a:rPr lang="bg-BG" baseline="-25000"/>
              <a:t>2</a:t>
            </a:r>
            <a:r>
              <a:rPr lang="bg-BG"/>
              <a:t> x 0.0031)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CvO</a:t>
            </a:r>
            <a:r>
              <a:rPr lang="bg-BG" baseline="-25000"/>
              <a:t>2</a:t>
            </a:r>
            <a:r>
              <a:rPr lang="bg-BG"/>
              <a:t> = (Hb x SvO</a:t>
            </a:r>
            <a:r>
              <a:rPr lang="bg-BG" baseline="-25000"/>
              <a:t>2</a:t>
            </a:r>
            <a:r>
              <a:rPr lang="bg-BG"/>
              <a:t> x 1.34)+(PvO</a:t>
            </a:r>
            <a:r>
              <a:rPr lang="bg-BG" baseline="-25000"/>
              <a:t>2</a:t>
            </a:r>
            <a:r>
              <a:rPr lang="bg-BG"/>
              <a:t> x 0.0031)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CaO</a:t>
            </a:r>
            <a:r>
              <a:rPr lang="bg-BG" baseline="-25000"/>
              <a:t>2 </a:t>
            </a:r>
            <a:r>
              <a:rPr lang="bg-BG"/>
              <a:t>- CvO</a:t>
            </a:r>
            <a:r>
              <a:rPr lang="bg-BG" baseline="-25000"/>
              <a:t>2 </a:t>
            </a:r>
            <a:r>
              <a:rPr lang="bg-BG"/>
              <a:t>= 19 – 15 = 4 vol%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71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Закон на Henri</a:t>
            </a:r>
            <a:endParaRPr sz="3200"/>
          </a:p>
        </p:txBody>
      </p:sp>
      <p:sp>
        <p:nvSpPr>
          <p:cNvPr id="682" name="Google Shape;682;p70"/>
          <p:cNvSpPr txBox="1">
            <a:spLocks noGrp="1"/>
          </p:cNvSpPr>
          <p:nvPr>
            <p:ph type="body" idx="1"/>
          </p:nvPr>
        </p:nvSpPr>
        <p:spPr>
          <a:xfrm>
            <a:off x="1247775" y="1639888"/>
            <a:ext cx="7427913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FiO</a:t>
            </a:r>
            <a:r>
              <a:rPr lang="bg-BG" baseline="-25000"/>
              <a:t>2</a:t>
            </a:r>
            <a:r>
              <a:rPr lang="bg-BG"/>
              <a:t>=0.21			0.3 vol%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FiO</a:t>
            </a:r>
            <a:r>
              <a:rPr lang="bg-BG" baseline="-25000"/>
              <a:t>2</a:t>
            </a:r>
            <a:r>
              <a:rPr lang="bg-BG"/>
              <a:t>=1.0			1.5 vol%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FiO</a:t>
            </a:r>
            <a:r>
              <a:rPr lang="bg-BG" baseline="-25000"/>
              <a:t>2</a:t>
            </a:r>
            <a:r>
              <a:rPr lang="bg-BG"/>
              <a:t>=2.0			3 vol%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FiO</a:t>
            </a:r>
            <a:r>
              <a:rPr lang="bg-BG" baseline="-25000"/>
              <a:t>2</a:t>
            </a:r>
            <a:r>
              <a:rPr lang="bg-BG"/>
              <a:t>=3.0			4.5 vol%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Показания</a:t>
            </a:r>
            <a:endParaRPr/>
          </a:p>
        </p:txBody>
      </p:sp>
      <p:sp>
        <p:nvSpPr>
          <p:cNvPr id="689" name="Google Shape;689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Инциденти на декомпресия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Газова емболия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>
                <a:solidFill>
                  <a:srgbClr val="FF0000"/>
                </a:solidFill>
              </a:rPr>
              <a:t>Отравяне с СО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>
                <a:solidFill>
                  <a:srgbClr val="FF0000"/>
                </a:solidFill>
              </a:rPr>
              <a:t>Анаеробни инфекции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Дезактивиране на свободните кислородни радикали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Изгаряния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73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b="0"/>
              <a:t>Хипербарна кислородотерапия</a:t>
            </a:r>
            <a:endParaRPr/>
          </a:p>
        </p:txBody>
      </p:sp>
      <p:pic>
        <p:nvPicPr>
          <p:cNvPr id="696" name="Google Shape;696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3" y="1628775"/>
            <a:ext cx="3048000" cy="20034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97" name="Google Shape;697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3603625"/>
            <a:ext cx="4114800" cy="23399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98" name="Google Shape;698;p72"/>
          <p:cNvSpPr txBox="1"/>
          <p:nvPr/>
        </p:nvSpPr>
        <p:spPr>
          <a:xfrm>
            <a:off x="4143375" y="1955800"/>
            <a:ext cx="4022725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Едноместна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хипербарна камера</a:t>
            </a:r>
            <a:endParaRPr/>
          </a:p>
        </p:txBody>
      </p:sp>
      <p:sp>
        <p:nvSpPr>
          <p:cNvPr id="699" name="Google Shape;699;p72"/>
          <p:cNvSpPr txBox="1"/>
          <p:nvPr/>
        </p:nvSpPr>
        <p:spPr>
          <a:xfrm>
            <a:off x="900113" y="5170488"/>
            <a:ext cx="336708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Многоместна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хипербарна камера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Механична вентилация</a:t>
            </a:r>
            <a:endParaRPr sz="3200"/>
          </a:p>
        </p:txBody>
      </p:sp>
      <p:sp>
        <p:nvSpPr>
          <p:cNvPr id="707" name="Google Shape;707;p73"/>
          <p:cNvSpPr txBox="1">
            <a:spLocks noGrp="1"/>
          </p:cNvSpPr>
          <p:nvPr>
            <p:ph type="body" idx="1"/>
          </p:nvPr>
        </p:nvSpPr>
        <p:spPr>
          <a:xfrm>
            <a:off x="673100" y="1600200"/>
            <a:ext cx="663520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Решението за провеждане на механична вентилация е: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 sz="2400"/>
              <a:t>Комплексно</a:t>
            </a:r>
            <a:endParaRPr sz="240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 sz="2400"/>
              <a:t>Мултифакторно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 sz="2400"/>
              <a:t>Липсват прости правила</a:t>
            </a:r>
            <a:endParaRPr sz="24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75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Механична вентилация?</a:t>
            </a:r>
            <a:endParaRPr/>
          </a:p>
        </p:txBody>
      </p:sp>
      <p:sp>
        <p:nvSpPr>
          <p:cNvPr id="715" name="Google Shape;715;p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Тежестта на дихателната недостатъчност</a:t>
            </a:r>
            <a:endParaRPr/>
          </a:p>
        </p:txBody>
      </p:sp>
      <p:pic>
        <p:nvPicPr>
          <p:cNvPr id="716" name="Google Shape;716;p74" descr="Sick, ve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72" y="2670175"/>
            <a:ext cx="2959100" cy="35782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17" name="Google Shape;717;p74" descr="Sick, modera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592" y="2670175"/>
            <a:ext cx="2994025" cy="35782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76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Механична вентилация?</a:t>
            </a:r>
            <a:endParaRPr/>
          </a:p>
        </p:txBody>
      </p:sp>
      <p:sp>
        <p:nvSpPr>
          <p:cNvPr id="725" name="Google Shape;725;p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Кардио-пулмоналните резерви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Компенсаторните възможности на дихателната система и метаболитните нужди на организма.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Скоростта на очаквания отговор: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Съпътстващи заболявания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Приложено лечение</a:t>
            </a:r>
            <a:endParaRPr/>
          </a:p>
          <a:p>
            <a:pPr marL="742950" lvl="1" indent="-19430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77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Механична вентилация?</a:t>
            </a:r>
            <a:endParaRPr/>
          </a:p>
        </p:txBody>
      </p:sp>
      <p:sp>
        <p:nvSpPr>
          <p:cNvPr id="733" name="Google Shape;733;p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Рисковете от механична вентилация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Извън белодробни причини за интубация и провеждане на механична вентилация - по време на оперативна интервенция.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734" name="Google Shape;734;p76" descr="&amp;Scy;&amp;vcy;&amp;hardcy;&amp;rcy;&amp;zcy;&amp;acy;&amp;ncy;&amp;ocy; &amp;icy;&amp;zcy;&amp;ocy;&amp;bcy;&amp;rcy;&amp;acy;&amp;zhcy;&amp;iecy;&amp;ncy;&amp;icy;&amp;iecy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3284984"/>
            <a:ext cx="6984776" cy="2962276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Ефекти на механичната вентилация</a:t>
            </a:r>
            <a:endParaRPr/>
          </a:p>
        </p:txBody>
      </p:sp>
      <p:sp>
        <p:nvSpPr>
          <p:cNvPr id="740" name="Google Shape;740;p77"/>
          <p:cNvSpPr txBox="1">
            <a:spLocks noGrp="1"/>
          </p:cNvSpPr>
          <p:nvPr>
            <p:ph type="body" idx="1"/>
          </p:nvPr>
        </p:nvSpPr>
        <p:spPr>
          <a:xfrm>
            <a:off x="457200" y="1785938"/>
            <a:ext cx="8401050" cy="434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Осигуряване на адекватно ниво на РаО</a:t>
            </a:r>
            <a:r>
              <a:rPr lang="bg-BG" baseline="-25000"/>
              <a:t>2</a:t>
            </a:r>
            <a:r>
              <a:rPr lang="bg-BG"/>
              <a:t>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PaO</a:t>
            </a:r>
            <a:r>
              <a:rPr lang="bg-BG" baseline="-25000"/>
              <a:t>2</a:t>
            </a:r>
            <a:r>
              <a:rPr lang="bg-BG"/>
              <a:t>&gt;60 mmHg и/или SaO</a:t>
            </a:r>
            <a:r>
              <a:rPr lang="bg-BG" baseline="-25000"/>
              <a:t>2</a:t>
            </a:r>
            <a:r>
              <a:rPr lang="bg-BG"/>
              <a:t>&gt;90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С повишено FiO</a:t>
            </a:r>
            <a:r>
              <a:rPr lang="bg-BG" baseline="-25000"/>
              <a:t>2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С подобрена вентилация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С повишаване на РЕЕР</a:t>
            </a:r>
            <a:endParaRPr/>
          </a:p>
        </p:txBody>
      </p:sp>
      <p:sp>
        <p:nvSpPr>
          <p:cNvPr id="741" name="Google Shape;741;p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78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Ефекти на механичната вентилация</a:t>
            </a:r>
            <a:endParaRPr/>
          </a:p>
        </p:txBody>
      </p:sp>
      <p:sp>
        <p:nvSpPr>
          <p:cNvPr id="747" name="Google Shape;747;p78"/>
          <p:cNvSpPr txBox="1">
            <a:spLocks noGrp="1"/>
          </p:cNvSpPr>
          <p:nvPr>
            <p:ph type="body" idx="1"/>
          </p:nvPr>
        </p:nvSpPr>
        <p:spPr>
          <a:xfrm>
            <a:off x="285750" y="1785938"/>
            <a:ext cx="8858250" cy="434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Осигуряване на оптимално ниво на РаСО</a:t>
            </a:r>
            <a:r>
              <a:rPr lang="bg-BG" baseline="-25000"/>
              <a:t>2</a:t>
            </a:r>
            <a:r>
              <a:rPr lang="bg-BG"/>
              <a:t>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При дихателна ацидоза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Пермисивна хиперкапния при ARDS и ХОББ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При невронална и мускулна дисфункция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При повишено ВЧН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При повишени метаболитни изисквания</a:t>
            </a:r>
            <a:endParaRPr/>
          </a:p>
        </p:txBody>
      </p:sp>
      <p:sp>
        <p:nvSpPr>
          <p:cNvPr id="748" name="Google Shape;748;p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79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Динамичен контрол</a:t>
            </a:r>
            <a:endParaRPr/>
          </a:p>
        </p:txBody>
      </p:sp>
      <p:sp>
        <p:nvSpPr>
          <p:cNvPr id="187" name="Google Shape;18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Мониторинг на количествените нарушения в дишането: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Статични белодробни обеми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Белодробни капацитети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Мониторинг на артериалните газове: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PaO</a:t>
            </a:r>
            <a:r>
              <a:rPr lang="bg-BG" baseline="-25000"/>
              <a:t>2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PaCO</a:t>
            </a:r>
            <a:r>
              <a:rPr lang="bg-BG" baseline="-25000"/>
              <a:t>2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Ефекти на механичната вентилация</a:t>
            </a:r>
            <a:endParaRPr/>
          </a:p>
        </p:txBody>
      </p:sp>
      <p:sp>
        <p:nvSpPr>
          <p:cNvPr id="754" name="Google Shape;754;p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Корекция на помпената функция на сърцето: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Намалява преднатоварването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Намалява следнатоварването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Оптимизира метаболитните нужди</a:t>
            </a:r>
            <a:endParaRPr/>
          </a:p>
        </p:txBody>
      </p:sp>
      <p:sp>
        <p:nvSpPr>
          <p:cNvPr id="755" name="Google Shape;755;p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80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Видове механична вентилация</a:t>
            </a:r>
            <a:endParaRPr/>
          </a:p>
        </p:txBody>
      </p:sp>
      <p:sp>
        <p:nvSpPr>
          <p:cNvPr id="761" name="Google Shape;761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93122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Неинвазивна механична вентилация: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Пациентът може да поддържа сам проходимост на дихателните пътища.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СРАР, BiPAP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Осигурява необходимата стабилност на кръвообращението при:</a:t>
            </a:r>
            <a:endParaRPr/>
          </a:p>
          <a:p>
            <a:pPr marL="1143000" lvl="2" indent="-228600" algn="just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bg-BG"/>
              <a:t>ХОББ</a:t>
            </a:r>
            <a:endParaRPr/>
          </a:p>
          <a:p>
            <a:pPr marL="1143000" lvl="2" indent="-228600" algn="just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bg-BG"/>
              <a:t>ХССН</a:t>
            </a:r>
            <a:endParaRPr/>
          </a:p>
          <a:p>
            <a:pPr marL="1143000" lvl="2" indent="-88900" algn="just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/>
          </a:p>
        </p:txBody>
      </p:sp>
      <p:sp>
        <p:nvSpPr>
          <p:cNvPr id="762" name="Google Shape;762;p8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81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3" name="Google Shape;763;p80" descr="&amp;Rcy;&amp;iecy;&amp;zcy;&amp;ucy;&amp;lcy;&amp;tcy;&amp;acy;&amp;tcy; &amp;scy; &amp;icy;&amp;zcy;&amp;ocy;&amp;bcy;&amp;rcy;&amp;acy;&amp;zhcy;&amp;iecy;&amp;ncy;&amp;icy;&amp;iecy; &amp;zcy;&amp;acy; noninvasive ventil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951" y="4149080"/>
            <a:ext cx="4547397" cy="2088232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Видове механична вентилация</a:t>
            </a:r>
            <a:endParaRPr/>
          </a:p>
        </p:txBody>
      </p:sp>
      <p:sp>
        <p:nvSpPr>
          <p:cNvPr id="769" name="Google Shape;769;p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Инвазивна механична вентилация:</a:t>
            </a:r>
            <a:endParaRPr/>
          </a:p>
          <a:p>
            <a:pPr marL="742950" lvl="1" indent="-285750" algn="just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Char char="•"/>
            </a:pPr>
            <a:r>
              <a:rPr lang="bg-BG"/>
              <a:t>Пациентът не може да поддържа сам проходимост на дихателните пътища и се налага:</a:t>
            </a:r>
            <a:endParaRPr/>
          </a:p>
          <a:p>
            <a:pPr marL="1143000" lvl="2" indent="-228600" algn="just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bg-BG"/>
              <a:t>Ендотрахеална интубация</a:t>
            </a:r>
            <a:endParaRPr/>
          </a:p>
          <a:p>
            <a:pPr marL="1143000" lvl="2" indent="-228600" algn="just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bg-BG"/>
              <a:t>Трахеотомия</a:t>
            </a:r>
            <a:endParaRPr/>
          </a:p>
        </p:txBody>
      </p:sp>
      <p:sp>
        <p:nvSpPr>
          <p:cNvPr id="770" name="Google Shape;770;p8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82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8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83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b="0"/>
              <a:t>Апарати за механична вентилация</a:t>
            </a:r>
            <a:endParaRPr/>
          </a:p>
        </p:txBody>
      </p:sp>
      <p:pic>
        <p:nvPicPr>
          <p:cNvPr id="777" name="Google Shape;777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1676400"/>
            <a:ext cx="3276600" cy="203358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graphicFrame>
        <p:nvGraphicFramePr>
          <p:cNvPr id="778" name="Google Shape;778;p82"/>
          <p:cNvGraphicFramePr/>
          <p:nvPr/>
        </p:nvGraphicFramePr>
        <p:xfrm>
          <a:off x="5029200" y="3716338"/>
          <a:ext cx="35052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5" imgW="3505200" imgH="2149475" progId="Paint.Picture">
                  <p:embed/>
                </p:oleObj>
              </mc:Choice>
              <mc:Fallback>
                <p:oleObj r:id="rId5" imgW="3505200" imgH="2149475" progId="Paint.Picture">
                  <p:embed/>
                  <p:pic>
                    <p:nvPicPr>
                      <p:cNvPr id="778" name="Google Shape;778;p8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5029200" y="3716338"/>
                        <a:ext cx="3505200" cy="2149475"/>
                      </a:xfrm>
                      <a:prstGeom prst="rect">
                        <a:avLst/>
                      </a:prstGeom>
                      <a:noFill/>
                      <a:ln w="19050" cap="flat" cmpd="sng">
                        <a:solidFill>
                          <a:schemeClr val="dk1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9" name="Google Shape;779;p82"/>
          <p:cNvSpPr txBox="1"/>
          <p:nvPr/>
        </p:nvSpPr>
        <p:spPr>
          <a:xfrm>
            <a:off x="4859338" y="1916113"/>
            <a:ext cx="388937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Първият апарат за механична вентилация</a:t>
            </a:r>
            <a:endParaRPr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82"/>
          <p:cNvSpPr txBox="1"/>
          <p:nvPr/>
        </p:nvSpPr>
        <p:spPr>
          <a:xfrm>
            <a:off x="539750" y="4292600"/>
            <a:ext cx="424815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Апарат за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механична вентилация “железен бял дроб”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84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Механична вентилация</a:t>
            </a:r>
            <a:endParaRPr/>
          </a:p>
        </p:txBody>
      </p:sp>
      <p:pic>
        <p:nvPicPr>
          <p:cNvPr id="787" name="Google Shape;787;p83" descr="rbh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3" y="1268413"/>
            <a:ext cx="3816350" cy="254317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88" name="Google Shape;788;p83" descr="cw_18_mainpic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363" y="3068638"/>
            <a:ext cx="3246437" cy="277653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85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Апарат за</a:t>
            </a:r>
            <a:br>
              <a:rPr lang="bg-BG" sz="3200"/>
            </a:br>
            <a:r>
              <a:rPr lang="bg-BG" sz="3200"/>
              <a:t>механична вентилация</a:t>
            </a:r>
            <a:endParaRPr/>
          </a:p>
        </p:txBody>
      </p:sp>
      <p:pic>
        <p:nvPicPr>
          <p:cNvPr id="795" name="Google Shape;795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776" y="2204864"/>
            <a:ext cx="4117048" cy="308778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86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Апарат за разделна</a:t>
            </a:r>
            <a:br>
              <a:rPr lang="bg-BG" sz="3200"/>
            </a:br>
            <a:r>
              <a:rPr lang="bg-BG" sz="3200"/>
              <a:t>механична вентилация</a:t>
            </a:r>
            <a:endParaRPr/>
          </a:p>
        </p:txBody>
      </p:sp>
      <p:pic>
        <p:nvPicPr>
          <p:cNvPr id="802" name="Google Shape;802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9273" y="1484784"/>
            <a:ext cx="5715000" cy="4267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87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Извънтелесна мембранна оксигенация (ECMO)</a:t>
            </a:r>
            <a:endParaRPr/>
          </a:p>
        </p:txBody>
      </p:sp>
      <p:graphicFrame>
        <p:nvGraphicFramePr>
          <p:cNvPr id="809" name="Google Shape;809;p86"/>
          <p:cNvGraphicFramePr/>
          <p:nvPr/>
        </p:nvGraphicFramePr>
        <p:xfrm>
          <a:off x="5436097" y="2204864"/>
          <a:ext cx="3099736" cy="3851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4" imgW="3099736" imgH="3851344" progId="Paint.Picture">
                  <p:embed/>
                </p:oleObj>
              </mc:Choice>
              <mc:Fallback>
                <p:oleObj r:id="rId4" imgW="3099736" imgH="3851344" progId="Paint.Picture">
                  <p:embed/>
                  <p:pic>
                    <p:nvPicPr>
                      <p:cNvPr id="809" name="Google Shape;809;p86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5436097" y="2204864"/>
                        <a:ext cx="3099736" cy="3851344"/>
                      </a:xfrm>
                      <a:prstGeom prst="rect">
                        <a:avLst/>
                      </a:prstGeom>
                      <a:noFill/>
                      <a:ln w="19050" cap="flat" cmpd="sng">
                        <a:solidFill>
                          <a:srgbClr val="000000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0" name="Google Shape;810;p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3568" y="2204864"/>
            <a:ext cx="4464496" cy="38884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/>
              <a:t>Комплексност на лечението</a:t>
            </a:r>
            <a:endParaRPr/>
          </a:p>
        </p:txBody>
      </p:sp>
      <p:sp>
        <p:nvSpPr>
          <p:cNvPr id="195" name="Google Shape;19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Лечението на инфекцията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Лечение на обструкцията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Кислородолечение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Кардиотонично и диуретично лечение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bg-BG"/>
              <a:t>Апаратни методи на лечение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spi">
  <a:themeElements>
    <a:clrScheme name="Resp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3497</Words>
  <Application>Microsoft Office PowerPoint</Application>
  <PresentationFormat>On-screen Show (4:3)</PresentationFormat>
  <Paragraphs>612</Paragraphs>
  <Slides>87</Slides>
  <Notes>87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0" baseType="lpstr">
      <vt:lpstr>Respi</vt:lpstr>
      <vt:lpstr>SmartDraw.2</vt:lpstr>
      <vt:lpstr>Bitmap Image</vt:lpstr>
      <vt:lpstr>Nobel Prize in Medicine 2019 Awarded for their discoveries on how cells sense oxygen and adapt to it</vt:lpstr>
      <vt:lpstr>ОСТРА ДИХАТЕЛНА НЕДОСТАТЪЧНОСТ ЛЕЧЕНИЕ</vt:lpstr>
      <vt:lpstr>Принципи на лечение на ОДН</vt:lpstr>
      <vt:lpstr>Видове лечение на ОДН</vt:lpstr>
      <vt:lpstr>Лечението на ОДН се характеризира със</vt:lpstr>
      <vt:lpstr>Спешност</vt:lpstr>
      <vt:lpstr>Патогенетична насоченост</vt:lpstr>
      <vt:lpstr>Динамичен контрол</vt:lpstr>
      <vt:lpstr>Комплексност на лечението</vt:lpstr>
      <vt:lpstr>Нарушения в газообмена</vt:lpstr>
      <vt:lpstr>Диагноза</vt:lpstr>
      <vt:lpstr>Диагноза</vt:lpstr>
      <vt:lpstr>Осигуряване на проходимост на  ГДП</vt:lpstr>
      <vt:lpstr>Осигуряване на проходимост на  ДДП</vt:lpstr>
      <vt:lpstr>Кониотомия</vt:lpstr>
      <vt:lpstr>Кониотомия</vt:lpstr>
      <vt:lpstr>Трахеотомия</vt:lpstr>
      <vt:lpstr>Перкутанна трахеостома</vt:lpstr>
      <vt:lpstr>Фибробронхоскоп</vt:lpstr>
      <vt:lpstr>Фибробронхоскопия</vt:lpstr>
      <vt:lpstr>Лечение на бронхиалната обструкция</vt:lpstr>
      <vt:lpstr>Лечение на бронхиалната обструкция</vt:lpstr>
      <vt:lpstr>Приложение на бронходилататори</vt:lpstr>
      <vt:lpstr>Лечение на бронхиалната обструкция</vt:lpstr>
      <vt:lpstr>Лечение на инфекцията</vt:lpstr>
      <vt:lpstr>Лечение на помпената дисфункция</vt:lpstr>
      <vt:lpstr>Осигуряване на ефективна вентилация и оксигенация</vt:lpstr>
      <vt:lpstr>Осигуряване на ефективна вентилация и оксигенация</vt:lpstr>
      <vt:lpstr>Кислородолечение</vt:lpstr>
      <vt:lpstr>За кислорода</vt:lpstr>
      <vt:lpstr>Физиология на кръвните газове</vt:lpstr>
      <vt:lpstr>Физиология на кръвните газове</vt:lpstr>
      <vt:lpstr>Физиология на кръвните газове</vt:lpstr>
      <vt:lpstr>Физиология на кръвните газове</vt:lpstr>
      <vt:lpstr>Хипоксемия</vt:lpstr>
      <vt:lpstr>Хипоксемия</vt:lpstr>
      <vt:lpstr>Хипоксемия</vt:lpstr>
      <vt:lpstr>Ниска инспираторна фракция на кислорода</vt:lpstr>
      <vt:lpstr>Хипоксемия</vt:lpstr>
      <vt:lpstr>Хипоксемия</vt:lpstr>
      <vt:lpstr>Хипоксемия</vt:lpstr>
      <vt:lpstr>Хипероксемия</vt:lpstr>
      <vt:lpstr>Хипероксемия</vt:lpstr>
      <vt:lpstr>Хипероксемия</vt:lpstr>
      <vt:lpstr>PowerPoint Presentation</vt:lpstr>
      <vt:lpstr>Хипоксемия</vt:lpstr>
      <vt:lpstr>Крива на свързване на кислорода</vt:lpstr>
      <vt:lpstr>Парциално налягане на въглеродния диоксид (РaCO2)</vt:lpstr>
      <vt:lpstr>Кислородолечение</vt:lpstr>
      <vt:lpstr>Кислородолечението е:</vt:lpstr>
      <vt:lpstr>Запомнете!</vt:lpstr>
      <vt:lpstr>Показания за кислородолечение</vt:lpstr>
      <vt:lpstr>Показания за кислородолечение</vt:lpstr>
      <vt:lpstr>Препоръчително кислородолечение при критични състояния</vt:lpstr>
      <vt:lpstr>Възможни усложнения на кислородолечението</vt:lpstr>
      <vt:lpstr>Възможни усложнения на кислородолечението</vt:lpstr>
      <vt:lpstr>При новородени</vt:lpstr>
      <vt:lpstr>Кислородолечение</vt:lpstr>
      <vt:lpstr>Кислородни очила</vt:lpstr>
      <vt:lpstr>Обикновена кислородна маска</vt:lpstr>
      <vt:lpstr>СРАР кислородна маска</vt:lpstr>
      <vt:lpstr>CPAP</vt:lpstr>
      <vt:lpstr>Ребридинг маски</vt:lpstr>
      <vt:lpstr>Venturi маска</vt:lpstr>
      <vt:lpstr>Кислородолечение с висок поток (HFOT)</vt:lpstr>
      <vt:lpstr>Кислородолечение с висок поток (HFOT)</vt:lpstr>
      <vt:lpstr>PowerPoint Presentation</vt:lpstr>
      <vt:lpstr>PowerPoint Presentation</vt:lpstr>
      <vt:lpstr>Закон на Henri</vt:lpstr>
      <vt:lpstr>Закон на Henri</vt:lpstr>
      <vt:lpstr>Закон на Henri</vt:lpstr>
      <vt:lpstr>Показания</vt:lpstr>
      <vt:lpstr>Хипербарна кислородотерапия</vt:lpstr>
      <vt:lpstr>Механична вентилация</vt:lpstr>
      <vt:lpstr>Механична вентилация?</vt:lpstr>
      <vt:lpstr>Механична вентилация?</vt:lpstr>
      <vt:lpstr>Механична вентилация?</vt:lpstr>
      <vt:lpstr>Ефекти на механичната вентилация</vt:lpstr>
      <vt:lpstr>Ефекти на механичната вентилация</vt:lpstr>
      <vt:lpstr>Ефекти на механичната вентилация</vt:lpstr>
      <vt:lpstr>Видове механична вентилация</vt:lpstr>
      <vt:lpstr>Видове механична вентилация</vt:lpstr>
      <vt:lpstr>Апарати за механична вентилация</vt:lpstr>
      <vt:lpstr>Механична вентилация</vt:lpstr>
      <vt:lpstr>Апарат за механична вентилация</vt:lpstr>
      <vt:lpstr>Апарат за разделна механична вентилация</vt:lpstr>
      <vt:lpstr>Извънтелесна мембранна оксигенация (ECMO)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Nobel Prize in Medicine 2019 Awarded for their discoveries on how cells sense oxygen and adapt to it</dc:title>
  <dc:creator>доцент д-р Господин ДИМОВ;дм</dc:creator>
  <cp:lastModifiedBy>OAILDOC</cp:lastModifiedBy>
  <cp:revision>2</cp:revision>
  <dcterms:created xsi:type="dcterms:W3CDTF">1998-10-27T15:00:06Z</dcterms:created>
  <dcterms:modified xsi:type="dcterms:W3CDTF">2024-10-08T07:09:44Z</dcterms:modified>
</cp:coreProperties>
</file>